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5"/>
  </p:notesMasterIdLst>
  <p:sldIdLst>
    <p:sldId id="256" r:id="rId2"/>
    <p:sldId id="482" r:id="rId3"/>
    <p:sldId id="527" r:id="rId4"/>
    <p:sldId id="477" r:id="rId5"/>
    <p:sldId id="478" r:id="rId6"/>
    <p:sldId id="514" r:id="rId7"/>
    <p:sldId id="515" r:id="rId8"/>
    <p:sldId id="483" r:id="rId9"/>
    <p:sldId id="513" r:id="rId10"/>
    <p:sldId id="479" r:id="rId11"/>
    <p:sldId id="480" r:id="rId12"/>
    <p:sldId id="481" r:id="rId13"/>
    <p:sldId id="528" r:id="rId14"/>
    <p:sldId id="516" r:id="rId15"/>
    <p:sldId id="257" r:id="rId16"/>
    <p:sldId id="258" r:id="rId17"/>
    <p:sldId id="259" r:id="rId18"/>
    <p:sldId id="442" r:id="rId19"/>
    <p:sldId id="260" r:id="rId20"/>
    <p:sldId id="472" r:id="rId21"/>
    <p:sldId id="438" r:id="rId22"/>
    <p:sldId id="439" r:id="rId23"/>
    <p:sldId id="433" r:id="rId24"/>
    <p:sldId id="440" r:id="rId25"/>
    <p:sldId id="441" r:id="rId26"/>
    <p:sldId id="443" r:id="rId27"/>
    <p:sldId id="444" r:id="rId28"/>
    <p:sldId id="445" r:id="rId29"/>
    <p:sldId id="446" r:id="rId30"/>
    <p:sldId id="263" r:id="rId31"/>
    <p:sldId id="447" r:id="rId32"/>
    <p:sldId id="448" r:id="rId33"/>
    <p:sldId id="449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2" r:id="rId43"/>
    <p:sldId id="463" r:id="rId44"/>
    <p:sldId id="464" r:id="rId45"/>
    <p:sldId id="465" r:id="rId46"/>
    <p:sldId id="466" r:id="rId47"/>
    <p:sldId id="474" r:id="rId48"/>
    <p:sldId id="461" r:id="rId49"/>
    <p:sldId id="475" r:id="rId50"/>
    <p:sldId id="529" r:id="rId51"/>
    <p:sldId id="500" r:id="rId52"/>
    <p:sldId id="501" r:id="rId53"/>
    <p:sldId id="502" r:id="rId54"/>
    <p:sldId id="503" r:id="rId55"/>
    <p:sldId id="504" r:id="rId56"/>
    <p:sldId id="505" r:id="rId57"/>
    <p:sldId id="506" r:id="rId58"/>
    <p:sldId id="507" r:id="rId59"/>
    <p:sldId id="508" r:id="rId60"/>
    <p:sldId id="509" r:id="rId61"/>
    <p:sldId id="510" r:id="rId62"/>
    <p:sldId id="489" r:id="rId63"/>
    <p:sldId id="511" r:id="rId64"/>
    <p:sldId id="512" r:id="rId65"/>
    <p:sldId id="493" r:id="rId66"/>
    <p:sldId id="518" r:id="rId67"/>
    <p:sldId id="519" r:id="rId68"/>
    <p:sldId id="520" r:id="rId69"/>
    <p:sldId id="521" r:id="rId70"/>
    <p:sldId id="522" r:id="rId71"/>
    <p:sldId id="523" r:id="rId72"/>
    <p:sldId id="525" r:id="rId73"/>
    <p:sldId id="524" r:id="rId74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omic Sans MS" panose="030F0702030302020204" pitchFamily="66" charset="0"/>
      <p:regular r:id="rId81"/>
      <p:bold r:id="rId82"/>
    </p:embeddedFont>
    <p:embeddedFont>
      <p:font typeface="cmsy10" panose="020B0604020202020204"/>
      <p:regular r:id="rId83"/>
    </p:embeddedFont>
    <p:embeddedFont>
      <p:font typeface="cmmi10" panose="020B0604020202020204"/>
      <p:regular r:id="rId84"/>
    </p:embeddedFont>
    <p:embeddedFont>
      <p:font typeface="Cambria Math" panose="02040503050406030204" pitchFamily="18" charset="0"/>
      <p:regular r:id="rId85"/>
    </p:embeddedFont>
  </p:embeddedFontLst>
  <p:custDataLst>
    <p:tags r:id="rId86"/>
  </p:custDataLst>
  <p:defaultTextStyle>
    <a:defPPr>
      <a:defRPr lang="en-I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CC009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58" autoAdjust="0"/>
  </p:normalViewPr>
  <p:slideViewPr>
    <p:cSldViewPr>
      <p:cViewPr>
        <p:scale>
          <a:sx n="134" d="100"/>
          <a:sy n="134" d="100"/>
        </p:scale>
        <p:origin x="-954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0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I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I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I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02E570F-BBA6-440E-BE87-49634CD14FCF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9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A6D3D0-AAB5-4C90-B202-2A5B9DCF910C}" type="slidenum">
              <a:rPr lang="en-IN"/>
              <a:pPr/>
              <a:t>1</a:t>
            </a:fld>
            <a:endParaRPr lang="en-IN"/>
          </a:p>
        </p:txBody>
      </p:sp>
      <p:sp>
        <p:nvSpPr>
          <p:cNvPr id="717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717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25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4A8077-0CE9-4843-B3A8-A39C63A06516}" type="slidenum">
              <a:rPr lang="en-IN"/>
              <a:pPr/>
              <a:t>22</a:t>
            </a:fld>
            <a:endParaRPr lang="en-IN"/>
          </a:p>
        </p:txBody>
      </p:sp>
      <p:sp>
        <p:nvSpPr>
          <p:cNvPr id="1536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1536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9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EE6208B-4420-451F-A06E-504845E9AA24}" type="slidenum">
              <a:rPr lang="en-GB" smtClean="0">
                <a:latin typeface="Bitstream Vera Sans"/>
              </a:rPr>
              <a:pPr/>
              <a:t>25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450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9921C5-8758-4468-862C-358129F669CF}" type="slidenum">
              <a:rPr lang="en-GB" smtClean="0">
                <a:latin typeface="Bitstream Vera Sans"/>
              </a:rPr>
              <a:pPr/>
              <a:t>26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8497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9921C5-8758-4468-862C-358129F669CF}" type="slidenum">
              <a:rPr lang="en-GB" smtClean="0">
                <a:latin typeface="Bitstream Vera Sans"/>
              </a:rPr>
              <a:pPr/>
              <a:t>27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873274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6474C75-243A-463A-BDFC-73EA08C2A536}" type="slidenum">
              <a:rPr lang="en-GB" smtClean="0">
                <a:latin typeface="Bitstream Vera Sans"/>
              </a:rPr>
              <a:pPr/>
              <a:t>28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2315647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47D9580-1C08-4C92-96B6-48FAEFC605D3}" type="slidenum">
              <a:rPr lang="en-GB" smtClean="0">
                <a:latin typeface="Bitstream Vera Sans"/>
              </a:rPr>
              <a:pPr/>
              <a:t>29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885992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9AFEC5-B36C-4DCE-9A73-D85BB2D94190}" type="slidenum">
              <a:rPr lang="en-IN"/>
              <a:pPr/>
              <a:t>30</a:t>
            </a:fld>
            <a:endParaRPr lang="en-IN"/>
          </a:p>
        </p:txBody>
      </p:sp>
      <p:sp>
        <p:nvSpPr>
          <p:cNvPr id="2150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2150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97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9AFEC5-B36C-4DCE-9A73-D85BB2D94190}" type="slidenum">
              <a:rPr lang="en-IN"/>
              <a:pPr/>
              <a:t>31</a:t>
            </a:fld>
            <a:endParaRPr lang="en-IN"/>
          </a:p>
        </p:txBody>
      </p:sp>
      <p:sp>
        <p:nvSpPr>
          <p:cNvPr id="2150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2150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63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47D9580-1C08-4C92-96B6-48FAEFC605D3}" type="slidenum">
              <a:rPr lang="en-GB" smtClean="0">
                <a:latin typeface="Bitstream Vera Sans"/>
              </a:rPr>
              <a:pPr/>
              <a:t>32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3265281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9AFEC5-B36C-4DCE-9A73-D85BB2D94190}" type="slidenum">
              <a:rPr lang="en-IN"/>
              <a:pPr/>
              <a:t>33</a:t>
            </a:fld>
            <a:endParaRPr lang="en-IN"/>
          </a:p>
        </p:txBody>
      </p:sp>
      <p:sp>
        <p:nvSpPr>
          <p:cNvPr id="2150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2150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6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9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4266736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34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14525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35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85928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36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252956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37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1630050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9AFEC5-B36C-4DCE-9A73-D85BB2D94190}" type="slidenum">
              <a:rPr lang="en-IN"/>
              <a:pPr/>
              <a:t>38</a:t>
            </a:fld>
            <a:endParaRPr lang="en-IN"/>
          </a:p>
        </p:txBody>
      </p:sp>
      <p:sp>
        <p:nvSpPr>
          <p:cNvPr id="2150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2150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6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9AFEC5-B36C-4DCE-9A73-D85BB2D94190}" type="slidenum">
              <a:rPr lang="en-IN"/>
              <a:pPr/>
              <a:t>39</a:t>
            </a:fld>
            <a:endParaRPr lang="en-IN"/>
          </a:p>
        </p:txBody>
      </p:sp>
      <p:sp>
        <p:nvSpPr>
          <p:cNvPr id="2150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2150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1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40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13762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41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577564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42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778482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43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883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11D745-BDB9-4044-B5B6-BB76A86ADE6C}" type="slidenum">
              <a:rPr lang="en-IN"/>
              <a:pPr/>
              <a:t>15</a:t>
            </a:fld>
            <a:endParaRPr lang="en-IN"/>
          </a:p>
        </p:txBody>
      </p:sp>
      <p:sp>
        <p:nvSpPr>
          <p:cNvPr id="921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9219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14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44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3986354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45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1739525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46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1022787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47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3916075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Have a slide on related work, and a slide on our results. </a:t>
            </a:r>
            <a:endParaRPr lang="en-IN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AFA863-5373-4F9A-9FFA-1E231951F6CE}" type="slidenum">
              <a:rPr lang="en-GB" smtClean="0">
                <a:latin typeface="Bitstream Vera Sans"/>
              </a:rPr>
              <a:pPr/>
              <a:t>48</a:t>
            </a:fld>
            <a:endParaRPr lang="en-GB" smtClean="0">
              <a:latin typeface="Bitstream Vera Sans"/>
            </a:endParaRPr>
          </a:p>
        </p:txBody>
      </p:sp>
    </p:spTree>
    <p:extLst>
      <p:ext uri="{BB962C8B-B14F-4D97-AF65-F5344CB8AC3E}">
        <p14:creationId xmlns:p14="http://schemas.microsoft.com/office/powerpoint/2010/main" val="531115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570F-BBA6-440E-BE87-49634CD14FCF}" type="slidenum">
              <a:rPr lang="en-IN" smtClean="0"/>
              <a:pPr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44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570F-BBA6-440E-BE87-49634CD14FCF}" type="slidenum">
              <a:rPr lang="en-IN" smtClean="0"/>
              <a:pPr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861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570F-BBA6-440E-BE87-49634CD14FCF}" type="slidenum">
              <a:rPr lang="en-IN" smtClean="0"/>
              <a:pPr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23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60356-B442-4ECD-9191-E20AF9311CA8}" type="slidenum">
              <a:rPr lang="en-IN"/>
              <a:pPr/>
              <a:t>16</a:t>
            </a:fld>
            <a:endParaRPr lang="en-IN"/>
          </a:p>
        </p:txBody>
      </p:sp>
      <p:sp>
        <p:nvSpPr>
          <p:cNvPr id="1126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1126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B4991-FF13-456B-874D-07101343B165}" type="slidenum">
              <a:rPr lang="en-IN"/>
              <a:pPr/>
              <a:t>17</a:t>
            </a:fld>
            <a:endParaRPr lang="en-IN"/>
          </a:p>
        </p:txBody>
      </p:sp>
      <p:sp>
        <p:nvSpPr>
          <p:cNvPr id="1331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1331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B4991-FF13-456B-874D-07101343B165}" type="slidenum">
              <a:rPr lang="en-IN"/>
              <a:pPr/>
              <a:t>18</a:t>
            </a:fld>
            <a:endParaRPr lang="en-IN"/>
          </a:p>
        </p:txBody>
      </p:sp>
      <p:sp>
        <p:nvSpPr>
          <p:cNvPr id="1331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1331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7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4A8077-0CE9-4843-B3A8-A39C63A06516}" type="slidenum">
              <a:rPr lang="en-IN"/>
              <a:pPr/>
              <a:t>19</a:t>
            </a:fld>
            <a:endParaRPr lang="en-IN"/>
          </a:p>
        </p:txBody>
      </p:sp>
      <p:sp>
        <p:nvSpPr>
          <p:cNvPr id="1536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1536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4A8077-0CE9-4843-B3A8-A39C63A06516}" type="slidenum">
              <a:rPr lang="en-IN"/>
              <a:pPr/>
              <a:t>20</a:t>
            </a:fld>
            <a:endParaRPr lang="en-IN"/>
          </a:p>
        </p:txBody>
      </p:sp>
      <p:sp>
        <p:nvSpPr>
          <p:cNvPr id="1536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1536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71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4A8077-0CE9-4843-B3A8-A39C63A06516}" type="slidenum">
              <a:rPr lang="en-IN"/>
              <a:pPr/>
              <a:t>21</a:t>
            </a:fld>
            <a:endParaRPr lang="en-IN"/>
          </a:p>
        </p:txBody>
      </p:sp>
      <p:sp>
        <p:nvSpPr>
          <p:cNvPr id="1536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/>
        </p:spPr>
      </p:sp>
      <p:sp>
        <p:nvSpPr>
          <p:cNvPr id="1536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5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0F45F8-2E7A-4A76-863E-2A67AD8A9431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F796D9-FC30-4F1D-B899-BB9AF1C13293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C7FDFD-016F-457F-B00F-9CFD48AA2C06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37C0F21-70F4-435D-8368-128CF246D8DE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51A6648-B2C8-4463-9E6C-B0B528F3A4DA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D52E1C-C1E5-4870-8C2D-1DFF7E32DF88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38B82-A130-4596-A3F1-C533DC0DFBAD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D547-58B3-4DD4-81F9-A26329A857F6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CBA566-AD7B-4B95-9336-86BB86FEE42B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370B4B-DC8E-4210-89AB-F7C49B90979F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2622E-F3D8-4D46-86B7-14990EC7EA0F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9C3898-483D-4294-8AC6-AB0131A5AB48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9893F2-709F-4F5F-80C2-3E80EDCCAEC9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I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I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E849197-EFF7-4507-9BA1-F6AC67CCE047}" type="slidenum">
              <a:rPr lang="en-IN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5.xml"/><Relationship Id="rId7" Type="http://schemas.openxmlformats.org/officeDocument/2006/relationships/image" Target="../media/image14.emf"/><Relationship Id="rId2" Type="http://schemas.openxmlformats.org/officeDocument/2006/relationships/tags" Target="../tags/tag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emf"/><Relationship Id="rId11" Type="http://schemas.openxmlformats.org/officeDocument/2006/relationships/image" Target="../media/image13.wmf"/><Relationship Id="rId5" Type="http://schemas.openxmlformats.org/officeDocument/2006/relationships/notesSlide" Target="../notesSlides/notesSlide14.xml"/><Relationship Id="rId10" Type="http://schemas.openxmlformats.org/officeDocument/2006/relationships/oleObject" Target="../embeddings/oleObject19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1.emf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0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450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png"/><Relationship Id="rId4" Type="http://schemas.openxmlformats.org/officeDocument/2006/relationships/image" Target="../media/image1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2057400"/>
          </a:xfrm>
          <a:ln/>
        </p:spPr>
        <p:txBody>
          <a:bodyPr lIns="0" tIns="0" rIns="0" bIns="0"/>
          <a:lstStyle/>
          <a:p>
            <a:r>
              <a:rPr lang="en-US" dirty="0" smtClean="0"/>
              <a:t>Dual fitting in online algorithms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3109913" y="2903538"/>
            <a:ext cx="2552700" cy="1816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</a:tabLst>
            </a:pPr>
            <a:r>
              <a:rPr lang="en-GB" sz="3300" dirty="0" err="1" smtClean="0">
                <a:solidFill>
                  <a:srgbClr val="000000"/>
                </a:solidFill>
                <a:latin typeface="Comic Sans MS" pitchFamily="66" charset="0"/>
              </a:rPr>
              <a:t>Naveen</a:t>
            </a:r>
            <a:r>
              <a:rPr lang="en-GB" sz="33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GB" sz="3300" dirty="0" err="1" smtClean="0">
                <a:solidFill>
                  <a:srgbClr val="000000"/>
                </a:solidFill>
                <a:latin typeface="Comic Sans MS" pitchFamily="66" charset="0"/>
              </a:rPr>
              <a:t>Garg</a:t>
            </a:r>
            <a:endParaRPr lang="en-GB" sz="3300" dirty="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</a:tabLst>
            </a:pPr>
            <a:endParaRPr lang="en-GB" sz="3300" dirty="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</a:tabLst>
            </a:pPr>
            <a:r>
              <a:rPr lang="en-GB" sz="3300" dirty="0">
                <a:solidFill>
                  <a:srgbClr val="000000"/>
                </a:solidFill>
                <a:latin typeface="Comic Sans MS" pitchFamily="66" charset="0"/>
              </a:rPr>
              <a:t>  </a:t>
            </a:r>
            <a:r>
              <a:rPr lang="en-GB" sz="3300" dirty="0" smtClean="0">
                <a:solidFill>
                  <a:srgbClr val="000000"/>
                </a:solidFill>
                <a:latin typeface="Comic Sans MS" pitchFamily="66" charset="0"/>
              </a:rPr>
              <a:t>IIT </a:t>
            </a:r>
            <a:r>
              <a:rPr lang="en-GB" sz="3300" dirty="0">
                <a:solidFill>
                  <a:srgbClr val="000000"/>
                </a:solidFill>
                <a:latin typeface="Comic Sans MS" pitchFamily="66" charset="0"/>
              </a:rPr>
              <a:t>Delhi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81000" y="5391150"/>
            <a:ext cx="8458200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</a:pPr>
            <a:r>
              <a:rPr lang="en-GB" sz="2200" dirty="0" smtClean="0">
                <a:solidFill>
                  <a:srgbClr val="FF0000"/>
                </a:solidFill>
                <a:latin typeface="Comic Sans MS" pitchFamily="66" charset="0"/>
              </a:rPr>
              <a:t>Joint work with S. </a:t>
            </a:r>
            <a:r>
              <a:rPr lang="en-GB" sz="2200" dirty="0" err="1" smtClean="0">
                <a:solidFill>
                  <a:srgbClr val="FF0000"/>
                </a:solidFill>
                <a:latin typeface="Comic Sans MS" pitchFamily="66" charset="0"/>
              </a:rPr>
              <a:t>Anand</a:t>
            </a:r>
            <a:r>
              <a:rPr lang="en-GB" sz="2200" dirty="0" smtClean="0">
                <a:solidFill>
                  <a:srgbClr val="FF0000"/>
                </a:solidFill>
                <a:latin typeface="Comic Sans MS" pitchFamily="66" charset="0"/>
              </a:rPr>
              <a:t>, </a:t>
            </a:r>
            <a:r>
              <a:rPr lang="en-GB" sz="2200" dirty="0" err="1" smtClean="0">
                <a:solidFill>
                  <a:srgbClr val="FF0000"/>
                </a:solidFill>
                <a:latin typeface="Comic Sans MS" pitchFamily="66" charset="0"/>
              </a:rPr>
              <a:t>Syamantak</a:t>
            </a:r>
            <a:r>
              <a:rPr lang="en-GB" sz="2200" dirty="0" smtClean="0">
                <a:solidFill>
                  <a:srgbClr val="FF0000"/>
                </a:solidFill>
                <a:latin typeface="Comic Sans MS" pitchFamily="66" charset="0"/>
              </a:rPr>
              <a:t> Das, </a:t>
            </a:r>
            <a:r>
              <a:rPr lang="en-GB" sz="2200" dirty="0" err="1" smtClean="0">
                <a:solidFill>
                  <a:srgbClr val="FF0000"/>
                </a:solidFill>
                <a:latin typeface="Comic Sans MS" pitchFamily="66" charset="0"/>
              </a:rPr>
              <a:t>Anamitra</a:t>
            </a:r>
            <a:r>
              <a:rPr lang="en-GB" sz="2200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GB" sz="2200" dirty="0" err="1" smtClean="0">
                <a:solidFill>
                  <a:srgbClr val="FF0000"/>
                </a:solidFill>
                <a:latin typeface="Comic Sans MS" pitchFamily="66" charset="0"/>
              </a:rPr>
              <a:t>Chowdhary</a:t>
            </a:r>
            <a:endParaRPr lang="en-GB" sz="22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</a:pPr>
            <a:r>
              <a:rPr lang="en-GB" sz="2200" dirty="0" smtClean="0">
                <a:solidFill>
                  <a:srgbClr val="FF0000"/>
                </a:solidFill>
                <a:latin typeface="Comic Sans MS" pitchFamily="66" charset="0"/>
              </a:rPr>
              <a:t> and Amit Kumar (IIT Delhi)</a:t>
            </a:r>
            <a:endParaRPr lang="en-GB" sz="2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Building the dual solution</a:t>
            </a:r>
            <a:endParaRPr lang="en-US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 smtClean="0"/>
                  <a:t>When greedy picks a set and covers k </a:t>
                </a:r>
                <a:r>
                  <a:rPr lang="en-US" altLang="en-US" dirty="0" smtClean="0">
                    <a:solidFill>
                      <a:srgbClr val="FF0000"/>
                    </a:solidFill>
                  </a:rPr>
                  <a:t>new elements</a:t>
                </a:r>
                <a:r>
                  <a:rPr lang="en-US" altLang="en-US" dirty="0" smtClean="0"/>
                  <a:t>, each of these elements is assigned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IN" alt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alt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IN" altLang="en-US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en-US" dirty="0" smtClean="0"/>
              </a:p>
              <a:p>
                <a:pPr marL="0" indent="0">
                  <a:buNone/>
                </a:pPr>
                <a:endParaRPr lang="en-US" altLang="en-US" dirty="0" smtClean="0"/>
              </a:p>
              <a:p>
                <a:pPr marL="0" indent="0">
                  <a:buNone/>
                </a:pPr>
                <a:r>
                  <a:rPr lang="en-US" altLang="en-US" dirty="0" smtClean="0"/>
                  <a:t>Hence,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altLang="en-US" i="1" dirty="0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altLang="en-US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alt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alt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altLang="en-US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en-US" dirty="0" smtClean="0"/>
                  <a:t> equals the number of sets picked by greedy.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 smtClean="0"/>
                  <a:t>However this dual solution is not feasible. </a:t>
                </a:r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724400"/>
              </a:xfrm>
              <a:blipFill rotWithShape="0">
                <a:blip r:embed="rId2"/>
                <a:stretch>
                  <a:fillRect l="-1852" t="-1677" r="-2593" b="-12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 smtClean="0"/>
              <a:t>Making the dual feasible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177119"/>
                <a:ext cx="8382000" cy="5334000"/>
              </a:xfrm>
            </p:spPr>
            <p:txBody>
              <a:bodyPr/>
              <a:lstStyle/>
              <a:p>
                <a:r>
                  <a:rPr lang="en-US" altLang="en-US" dirty="0" smtClean="0"/>
                  <a:t>Consider a set S. We would like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altLang="en-US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alt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alt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altLang="en-US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nary>
                    <m:r>
                      <a:rPr lang="en-IN" altLang="en-US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altLang="en-US" dirty="0" smtClean="0"/>
              </a:p>
              <a:p>
                <a:r>
                  <a:rPr lang="en-US" altLang="en-US" dirty="0" smtClean="0"/>
                  <a:t>Rename elements so that if greedy covers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 smtClean="0"/>
                  <a:t>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 smtClean="0"/>
                  <a:t>  then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dirty="0" smtClean="0"/>
                  <a:t>.</a:t>
                </a:r>
              </a:p>
              <a:p>
                <a:r>
                  <a:rPr lang="en-US" altLang="en-US" dirty="0" smtClean="0"/>
                  <a:t>When greedy picked a set to 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alt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dirty="0" smtClean="0"/>
                  <a:t>it could also have picked S and covered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alt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IN" altLang="en-US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altLang="en-US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alt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dirty="0" smtClean="0"/>
                  <a:t> new elements.</a:t>
                </a:r>
              </a:p>
              <a:p>
                <a:r>
                  <a:rPr lang="en-US" altLang="en-US" dirty="0" smtClean="0"/>
                  <a:t>Greedy picked the set which covered most new elements. </a:t>
                </a:r>
              </a:p>
              <a:p>
                <a:r>
                  <a:rPr lang="en-US" altLang="en-US" dirty="0" smtClean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IN" altLang="en-US" smtClean="0">
                        <a:latin typeface="Cambria Math" panose="02040503050406030204" pitchFamily="18" charset="0"/>
                      </a:rPr>
                      <m:t>≤1/(</m:t>
                    </m:r>
                    <m:d>
                      <m:dPr>
                        <m:begChr m:val="|"/>
                        <m:endChr m:val="|"/>
                        <m:ctrlPr>
                          <a:rPr lang="en-IN" alt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altLang="en-US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IN" altLang="en-US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altLang="en-US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altLang="en-US" b="0" i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IN" alt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 smtClean="0"/>
              </a:p>
            </p:txBody>
          </p:sp>
        </mc:Choice>
        <mc:Fallback xmlns="">
          <p:sp>
            <p:nvSpPr>
              <p:cNvPr id="24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177119"/>
                <a:ext cx="8382000" cy="5334000"/>
              </a:xfrm>
              <a:blipFill rotWithShape="0">
                <a:blip r:embed="rId2"/>
                <a:stretch>
                  <a:fillRect l="-2327" t="-3086" b="-6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3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Analysis of Greedy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77838" y="2017713"/>
                <a:ext cx="8477250" cy="4114800"/>
              </a:xfrm>
            </p:spPr>
            <p:txBody>
              <a:bodyPr/>
              <a:lstStyle/>
              <a:p>
                <a:r>
                  <a:rPr lang="en-US" altLang="en-US" dirty="0" smtClean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alt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alt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≤(1+</m:t>
                        </m:r>
                        <m:f>
                          <m:fPr>
                            <m:ctrlPr>
                              <a:rPr lang="en-IN" alt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alt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f>
                          <m:fPr>
                            <m:ctrlPr>
                              <a:rPr lang="en-IN" alt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IN" alt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IN" alt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den>
                        </m:f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en-US" dirty="0" smtClean="0"/>
                  <a:t> which is at most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alt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alt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altLang="en-US" dirty="0" smtClean="0"/>
                  <a:t>.</a:t>
                </a:r>
              </a:p>
              <a:p>
                <a:r>
                  <a:rPr lang="en-US" altLang="en-US" dirty="0" smtClean="0"/>
                  <a:t>If the largest set is of size k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IN" altLang="en-US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IN" alt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alt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</m:oMath>
                </a14:m>
                <a:r>
                  <a:rPr lang="en-US" altLang="en-US" dirty="0" smtClean="0"/>
                  <a:t> is a dual feasible solution.</a:t>
                </a:r>
              </a:p>
              <a:p>
                <a:r>
                  <a:rPr lang="en-US" altLang="en-US" dirty="0" smtClean="0"/>
                  <a:t>Hence number of sets picked by greedy is at most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alt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alt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</m:oMath>
                </a14:m>
                <a:r>
                  <a:rPr lang="en-US" altLang="en-US" dirty="0" smtClean="0"/>
                  <a:t> times a dual feasible solution.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endParaRPr lang="en-US" altLang="en-US" dirty="0" smtClean="0"/>
              </a:p>
            </p:txBody>
          </p:sp>
        </mc:Choice>
        <mc:Fallback xmlns="">
          <p:sp>
            <p:nvSpPr>
              <p:cNvPr id="25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7838" y="2017713"/>
                <a:ext cx="8477250" cy="4114800"/>
              </a:xfrm>
              <a:blipFill rotWithShape="0">
                <a:blip r:embed="rId2"/>
                <a:stretch>
                  <a:fillRect l="-2301" t="-1778" r="-1510" b="-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73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Plan of the tutorial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Warmup- Analyse set cover (offline) using dual fitting</a:t>
            </a:r>
          </a:p>
          <a:p>
            <a:r>
              <a:rPr lang="en-IN" dirty="0" smtClean="0"/>
              <a:t>Dual fitting for online algorithms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Scheduling with speed augmentation</a:t>
            </a:r>
          </a:p>
          <a:p>
            <a:pPr lvl="1"/>
            <a:r>
              <a:rPr lang="en-IN" dirty="0" smtClean="0"/>
              <a:t>Scheduling with rejection.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409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Analysing online algorithms using Dual fitting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IN" dirty="0" smtClean="0"/>
              <a:t>The Scheduling world is a rich source of problems for the online algorithms community</a:t>
            </a:r>
          </a:p>
          <a:p>
            <a:r>
              <a:rPr lang="en-IN" dirty="0" smtClean="0"/>
              <a:t>In this talk: show how to schedule jobs arriving online so that the average response time (flow time) is minimised.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61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8013" cy="1146175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 smtClean="0">
                <a:solidFill>
                  <a:srgbClr val="0000FF"/>
                </a:solidFill>
                <a:latin typeface="Comic Sans MS" pitchFamily="66" charset="0"/>
              </a:rPr>
              <a:t>Problem Definition</a:t>
            </a:r>
            <a:endParaRPr lang="en-GB" sz="40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57200" y="1447800"/>
            <a:ext cx="8686800" cy="3086100"/>
          </a:xfrm>
          <a:prstGeom prst="rect">
            <a:avLst/>
          </a:prstGeom>
          <a:noFill/>
          <a:ln/>
        </p:spPr>
        <p:txBody>
          <a:bodyPr lIns="0" tIns="0" rIns="0" bIns="0" anchor="ctr"/>
          <a:lstStyle/>
          <a:p>
            <a:pPr marL="0" indent="0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>
                <a:solidFill>
                  <a:srgbClr val="FF0000"/>
                </a:solidFill>
              </a:rPr>
              <a:t>Given :</a:t>
            </a:r>
            <a:r>
              <a:rPr lang="en-GB" dirty="0"/>
              <a:t> </a:t>
            </a:r>
            <a:r>
              <a:rPr lang="en-GB" dirty="0" smtClean="0"/>
              <a:t>A </a:t>
            </a:r>
            <a:r>
              <a:rPr lang="en-GB" dirty="0"/>
              <a:t>set of </a:t>
            </a:r>
            <a:r>
              <a:rPr lang="en-GB" dirty="0" smtClean="0"/>
              <a:t>machines and a set </a:t>
            </a:r>
            <a:r>
              <a:rPr lang="en-GB" dirty="0"/>
              <a:t>of </a:t>
            </a:r>
            <a:r>
              <a:rPr lang="en-GB" dirty="0" smtClean="0"/>
              <a:t>jobs.                  		A matrix </a:t>
            </a:r>
            <a:r>
              <a:rPr lang="en-GB" dirty="0" err="1" smtClean="0">
                <a:latin typeface="Comic Sans MS"/>
              </a:rPr>
              <a:t>p</a:t>
            </a:r>
            <a:r>
              <a:rPr lang="en-GB" baseline="-25000" dirty="0" err="1" smtClean="0">
                <a:latin typeface="Comic Sans MS"/>
              </a:rPr>
              <a:t>ij</a:t>
            </a:r>
            <a:r>
              <a:rPr lang="en-GB" baseline="-25000" dirty="0" smtClean="0">
                <a:latin typeface="Comic Sans MS"/>
              </a:rPr>
              <a:t>  </a:t>
            </a:r>
            <a:r>
              <a:rPr lang="en-GB" dirty="0" smtClean="0">
                <a:latin typeface="Comic Sans MS"/>
              </a:rPr>
              <a:t>of</a:t>
            </a:r>
            <a:r>
              <a:rPr lang="en-GB" dirty="0" smtClean="0"/>
              <a:t> </a:t>
            </a:r>
            <a:r>
              <a:rPr lang="en-GB" dirty="0"/>
              <a:t>processing times of </a:t>
            </a:r>
          </a:p>
          <a:p>
            <a:pPr marL="0" indent="0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            job </a:t>
            </a:r>
            <a:r>
              <a:rPr lang="en-GB" dirty="0" err="1"/>
              <a:t>i</a:t>
            </a:r>
            <a:r>
              <a:rPr lang="en-GB" i="1" dirty="0"/>
              <a:t> </a:t>
            </a:r>
            <a:r>
              <a:rPr lang="en-GB" dirty="0"/>
              <a:t>on machine j.  </a:t>
            </a:r>
          </a:p>
          <a:p>
            <a:pPr marL="0" indent="0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    </a:t>
            </a:r>
            <a:r>
              <a:rPr lang="en-GB" dirty="0" smtClean="0"/>
              <a:t>		 </a:t>
            </a:r>
            <a:r>
              <a:rPr lang="en-GB" dirty="0"/>
              <a:t>Each job </a:t>
            </a:r>
            <a:r>
              <a:rPr lang="en-GB" dirty="0" smtClean="0"/>
              <a:t>j specifies </a:t>
            </a:r>
            <a:r>
              <a:rPr lang="en-GB" dirty="0"/>
              <a:t>a release </a:t>
            </a:r>
            <a:r>
              <a:rPr lang="en-GB" dirty="0" smtClean="0"/>
              <a:t>date </a:t>
            </a:r>
            <a:r>
              <a:rPr lang="en-GB" dirty="0" err="1" smtClean="0">
                <a:latin typeface="Comic Sans MS"/>
              </a:rPr>
              <a:t>r</a:t>
            </a:r>
            <a:r>
              <a:rPr lang="en-GB" baseline="-25000" dirty="0" err="1" smtClean="0">
                <a:latin typeface="Comic Sans MS"/>
              </a:rPr>
              <a:t>j</a:t>
            </a:r>
            <a:r>
              <a:rPr lang="en-GB" dirty="0" smtClean="0"/>
              <a:t> 			and  </a:t>
            </a:r>
            <a:r>
              <a:rPr lang="en-GB" dirty="0" smtClean="0">
                <a:latin typeface="+mj-lt"/>
              </a:rPr>
              <a:t>has weight </a:t>
            </a:r>
            <a:r>
              <a:rPr lang="en-GB" dirty="0" err="1" smtClean="0">
                <a:latin typeface="Comic Sans MS"/>
              </a:rPr>
              <a:t>w</a:t>
            </a:r>
            <a:r>
              <a:rPr lang="en-GB" baseline="-25000" dirty="0" err="1" smtClean="0">
                <a:latin typeface="Comic Sans MS"/>
              </a:rPr>
              <a:t>j</a:t>
            </a:r>
            <a:endParaRPr lang="en-GB" baseline="-25000" dirty="0">
              <a:latin typeface="Comic Sans MS"/>
            </a:endParaRP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403350" y="5424488"/>
            <a:ext cx="6600825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2647950" y="4716463"/>
            <a:ext cx="1588" cy="708025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2116138" y="4389438"/>
          <a:ext cx="41592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r:id="rId4" imgW="195840" imgH="202680" progId="">
                  <p:embed/>
                </p:oleObj>
              </mc:Choice>
              <mc:Fallback>
                <p:oleObj r:id="rId4" imgW="195840" imgH="20268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4389438"/>
                        <a:ext cx="415925" cy="414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1417638" y="6148388"/>
            <a:ext cx="6600825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2846388" y="4646613"/>
            <a:ext cx="1303337" cy="284162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2846388" y="5567363"/>
            <a:ext cx="849312" cy="241300"/>
          </a:xfrm>
          <a:prstGeom prst="rect">
            <a:avLst/>
          </a:prstGeom>
          <a:solidFill>
            <a:srgbClr val="008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8013" cy="1146175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>
                <a:solidFill>
                  <a:srgbClr val="0000FF"/>
                </a:solidFill>
                <a:latin typeface="Comic Sans MS" pitchFamily="66" charset="0"/>
              </a:rPr>
              <a:t>Problem Definition 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1403350" y="5424488"/>
            <a:ext cx="6600825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647950" y="4716463"/>
            <a:ext cx="1588" cy="708025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2116138" y="4389438"/>
          <a:ext cx="41592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r:id="rId4" imgW="195840" imgH="202680" progId="">
                  <p:embed/>
                </p:oleObj>
              </mc:Choice>
              <mc:Fallback>
                <p:oleObj r:id="rId4" imgW="195840" imgH="20268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4389438"/>
                        <a:ext cx="415925" cy="414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1417638" y="6148388"/>
            <a:ext cx="6600825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2817813" y="5127625"/>
            <a:ext cx="652462" cy="284163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6288088" y="5892800"/>
            <a:ext cx="425450" cy="2413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2690813" y="2463800"/>
            <a:ext cx="1587" cy="70961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10251" name="Object 11"/>
          <p:cNvGraphicFramePr>
            <a:graphicFrameLocks noChangeAspect="1"/>
          </p:cNvGraphicFramePr>
          <p:nvPr/>
        </p:nvGraphicFramePr>
        <p:xfrm>
          <a:off x="2160588" y="2136775"/>
          <a:ext cx="4143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r:id="rId6" imgW="195840" imgH="202680" progId="">
                  <p:embed/>
                </p:oleObj>
              </mc:Choice>
              <mc:Fallback>
                <p:oleObj r:id="rId6" imgW="195840" imgH="202680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2136775"/>
                        <a:ext cx="414337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1431925" y="4037013"/>
            <a:ext cx="6600825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817813" y="2876550"/>
            <a:ext cx="398462" cy="28257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3725863" y="2862263"/>
            <a:ext cx="636587" cy="296862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5976938" y="2878138"/>
            <a:ext cx="241300" cy="28257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1444625" y="3173413"/>
            <a:ext cx="6600825" cy="0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5383213" y="2238375"/>
            <a:ext cx="2743200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en-GB" sz="2200">
                <a:solidFill>
                  <a:srgbClr val="000000"/>
                </a:solidFill>
                <a:latin typeface="Comic Sans MS" pitchFamily="66" charset="0"/>
              </a:rPr>
              <a:t>Pre-emption allowed</a:t>
            </a:r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5354638" y="4405313"/>
            <a:ext cx="2930525" cy="468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</a:tabLst>
            </a:pPr>
            <a:r>
              <a:rPr lang="en-GB" sz="2200">
                <a:solidFill>
                  <a:srgbClr val="000000"/>
                </a:solidFill>
                <a:latin typeface="Comic Sans MS" pitchFamily="66" charset="0"/>
              </a:rPr>
              <a:t>Migration not allowed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8013" cy="1146175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>
                <a:solidFill>
                  <a:srgbClr val="0000FF"/>
                </a:solidFill>
                <a:latin typeface="Comic Sans MS" pitchFamily="66" charset="0"/>
              </a:rPr>
              <a:t>Problem Definition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244475" y="1262063"/>
            <a:ext cx="8228013" cy="622300"/>
          </a:xfrm>
          <a:prstGeom prst="rect">
            <a:avLst/>
          </a:prstGeom>
          <a:noFill/>
          <a:ln/>
        </p:spPr>
        <p:txBody>
          <a:bodyPr lIns="0" tIns="0" rIns="0" bIns="0" anchor="ctr"/>
          <a:lstStyle/>
          <a:p>
            <a:pPr marL="0" indent="0" algn="ctr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 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2690813" y="2463800"/>
            <a:ext cx="1587" cy="70961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2160588" y="2136775"/>
          <a:ext cx="4143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r:id="rId4" imgW="195840" imgH="202680" progId="">
                  <p:embed/>
                </p:oleObj>
              </mc:Choice>
              <mc:Fallback>
                <p:oleObj r:id="rId4" imgW="195840" imgH="2026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2136775"/>
                        <a:ext cx="414337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1431925" y="4037013"/>
            <a:ext cx="6600825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2817813" y="2876550"/>
            <a:ext cx="398462" cy="28257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3725863" y="2862263"/>
            <a:ext cx="636587" cy="296862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5976938" y="2878138"/>
            <a:ext cx="241300" cy="28257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>
            <a:off x="1444625" y="3173413"/>
            <a:ext cx="6600825" cy="0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6232525" y="2463800"/>
            <a:ext cx="1588" cy="70961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12300" name="Object 12"/>
          <p:cNvGraphicFramePr>
            <a:graphicFrameLocks noChangeAspect="1"/>
          </p:cNvGraphicFramePr>
          <p:nvPr/>
        </p:nvGraphicFramePr>
        <p:xfrm>
          <a:off x="5686425" y="2165350"/>
          <a:ext cx="4857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r:id="rId6" imgW="229320" imgH="202680" progId="">
                  <p:embed/>
                </p:oleObj>
              </mc:Choice>
              <mc:Fallback>
                <p:oleObj r:id="rId6" imgW="229320" imgH="20268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425" y="2165350"/>
                        <a:ext cx="48577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304800" y="4876800"/>
            <a:ext cx="8674100" cy="1335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</a:pPr>
            <a:r>
              <a:rPr lang="en-GB" sz="2400" dirty="0">
                <a:solidFill>
                  <a:srgbClr val="000000"/>
                </a:solidFill>
                <a:latin typeface="Comic Sans MS" pitchFamily="66" charset="0"/>
              </a:rPr>
              <a:t>Flow-time of j</a:t>
            </a:r>
            <a:r>
              <a:rPr lang="en-GB" sz="2400" dirty="0" smtClean="0">
                <a:solidFill>
                  <a:srgbClr val="000000"/>
                </a:solidFill>
                <a:latin typeface="Comic Sans MS" pitchFamily="66" charset="0"/>
              </a:rPr>
              <a:t>,   </a:t>
            </a:r>
            <a:r>
              <a:rPr lang="en-GB" sz="2400" dirty="0" err="1" smtClean="0">
                <a:solidFill>
                  <a:srgbClr val="FF0000"/>
                </a:solidFill>
                <a:latin typeface="Comic Sans MS"/>
              </a:rPr>
              <a:t>F</a:t>
            </a:r>
            <a:r>
              <a:rPr lang="en-GB" sz="2400" baseline="-25000" dirty="0" err="1" smtClean="0">
                <a:solidFill>
                  <a:srgbClr val="FF0000"/>
                </a:solidFill>
                <a:latin typeface="Comic Sans MS"/>
              </a:rPr>
              <a:t>j</a:t>
            </a:r>
            <a:r>
              <a:rPr lang="en-GB" sz="2400" dirty="0" smtClean="0">
                <a:solidFill>
                  <a:srgbClr val="FF0000"/>
                </a:solidFill>
                <a:latin typeface="Comic Sans MS" pitchFamily="66" charset="0"/>
              </a:rPr>
              <a:t> = </a:t>
            </a:r>
            <a:r>
              <a:rPr lang="en-GB" sz="2400" dirty="0" err="1" smtClean="0">
                <a:solidFill>
                  <a:srgbClr val="FF0000"/>
                </a:solidFill>
                <a:latin typeface="Comic Sans MS"/>
              </a:rPr>
              <a:t>C</a:t>
            </a:r>
            <a:r>
              <a:rPr lang="en-GB" sz="2400" baseline="-25000" dirty="0" err="1" smtClean="0">
                <a:solidFill>
                  <a:srgbClr val="FF0000"/>
                </a:solidFill>
                <a:latin typeface="Comic Sans MS"/>
              </a:rPr>
              <a:t>j</a:t>
            </a:r>
            <a:r>
              <a:rPr lang="en-GB" sz="2400" dirty="0" smtClean="0">
                <a:solidFill>
                  <a:srgbClr val="FF0000"/>
                </a:solidFill>
                <a:latin typeface="Comic Sans MS" pitchFamily="66" charset="0"/>
              </a:rPr>
              <a:t> – </a:t>
            </a:r>
            <a:r>
              <a:rPr lang="en-GB" sz="2400" dirty="0" err="1" smtClean="0">
                <a:solidFill>
                  <a:srgbClr val="FF0000"/>
                </a:solidFill>
                <a:latin typeface="Comic Sans MS"/>
              </a:rPr>
              <a:t>r</a:t>
            </a:r>
            <a:r>
              <a:rPr lang="en-GB" sz="2400" baseline="-25000" dirty="0" err="1" smtClean="0">
                <a:solidFill>
                  <a:srgbClr val="FF0000"/>
                </a:solidFill>
                <a:latin typeface="Comic Sans MS"/>
              </a:rPr>
              <a:t>j</a:t>
            </a:r>
            <a:r>
              <a:rPr lang="en-GB" sz="2400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endParaRPr lang="en-GB" sz="2400" dirty="0">
              <a:solidFill>
                <a:srgbClr val="FF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</a:pPr>
            <a:endParaRPr lang="en-GB" sz="2400" dirty="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</a:pPr>
            <a:r>
              <a:rPr lang="en-GB" sz="2800" dirty="0">
                <a:solidFill>
                  <a:srgbClr val="FF0000"/>
                </a:solidFill>
                <a:latin typeface="Comic Sans MS" pitchFamily="66" charset="0"/>
              </a:rPr>
              <a:t>Goal : Find a schedule which </a:t>
            </a:r>
            <a:r>
              <a:rPr lang="en-GB" sz="2800" dirty="0" smtClean="0">
                <a:solidFill>
                  <a:srgbClr val="FF0000"/>
                </a:solidFill>
                <a:latin typeface="Comic Sans MS" pitchFamily="66" charset="0"/>
              </a:rPr>
              <a:t>minimizes </a:t>
            </a:r>
            <a:r>
              <a:rPr lang="en-GB" sz="2800" dirty="0" smtClean="0">
                <a:solidFill>
                  <a:srgbClr val="FF0000"/>
                </a:solidFill>
                <a:latin typeface="Symbol"/>
                <a:sym typeface="Symbol"/>
              </a:rPr>
              <a:t></a:t>
            </a:r>
            <a:r>
              <a:rPr lang="en-GB" sz="2800" baseline="-25000" dirty="0" smtClean="0">
                <a:solidFill>
                  <a:srgbClr val="FF0000"/>
                </a:solidFill>
                <a:latin typeface="+mj-lt"/>
                <a:sym typeface="Symbol"/>
              </a:rPr>
              <a:t>j</a:t>
            </a:r>
            <a:r>
              <a:rPr lang="en-GB" sz="2800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GB" sz="2800" dirty="0" err="1" smtClean="0">
                <a:solidFill>
                  <a:srgbClr val="FF0000"/>
                </a:solidFill>
                <a:latin typeface="Comic Sans MS"/>
              </a:rPr>
              <a:t>w</a:t>
            </a:r>
            <a:r>
              <a:rPr lang="en-GB" sz="2800" baseline="-25000" dirty="0" err="1" smtClean="0">
                <a:solidFill>
                  <a:srgbClr val="FF0000"/>
                </a:solidFill>
                <a:latin typeface="Comic Sans MS"/>
              </a:rPr>
              <a:t>j</a:t>
            </a:r>
            <a:r>
              <a:rPr lang="en-GB" sz="2800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GB" sz="2800" dirty="0" err="1" smtClean="0">
                <a:solidFill>
                  <a:srgbClr val="FF0000"/>
                </a:solidFill>
                <a:latin typeface="Comic Sans MS"/>
              </a:rPr>
              <a:t>F</a:t>
            </a:r>
            <a:r>
              <a:rPr lang="en-GB" sz="2800" baseline="-25000" dirty="0" err="1" smtClean="0">
                <a:solidFill>
                  <a:srgbClr val="FF0000"/>
                </a:solidFill>
                <a:latin typeface="Comic Sans MS"/>
              </a:rPr>
              <a:t>j</a:t>
            </a:r>
            <a:endParaRPr lang="en-GB" sz="2800" baseline="-25000" dirty="0">
              <a:solidFill>
                <a:srgbClr val="FF0000"/>
              </a:solidFill>
              <a:latin typeface="Comic Sans M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8013" cy="1146175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>
                <a:solidFill>
                  <a:srgbClr val="0000FF"/>
                </a:solidFill>
                <a:latin typeface="Comic Sans MS" pitchFamily="66" charset="0"/>
              </a:rPr>
              <a:t>Problem Definition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244475" y="1262063"/>
            <a:ext cx="8228013" cy="622300"/>
          </a:xfrm>
          <a:prstGeom prst="rect">
            <a:avLst/>
          </a:prstGeom>
          <a:noFill/>
          <a:ln/>
        </p:spPr>
        <p:txBody>
          <a:bodyPr lIns="0" tIns="0" rIns="0" bIns="0" anchor="ctr"/>
          <a:lstStyle/>
          <a:p>
            <a:pPr marL="0" indent="0" algn="ctr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 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2690813" y="2463800"/>
            <a:ext cx="1587" cy="70961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2160588" y="2136775"/>
          <a:ext cx="4143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6" r:id="rId4" imgW="195840" imgH="202680" progId="">
                  <p:embed/>
                </p:oleObj>
              </mc:Choice>
              <mc:Fallback>
                <p:oleObj r:id="rId4" imgW="195840" imgH="2026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2136775"/>
                        <a:ext cx="414337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1431925" y="4037013"/>
            <a:ext cx="6600825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2817813" y="2876550"/>
            <a:ext cx="398462" cy="28257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3725863" y="2862263"/>
            <a:ext cx="636587" cy="296862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5976938" y="2878138"/>
            <a:ext cx="241300" cy="28257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>
            <a:off x="1444625" y="3173413"/>
            <a:ext cx="6600825" cy="0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6232525" y="2463800"/>
            <a:ext cx="1588" cy="70961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12300" name="Object 12"/>
          <p:cNvGraphicFramePr>
            <a:graphicFrameLocks noChangeAspect="1"/>
          </p:cNvGraphicFramePr>
          <p:nvPr/>
        </p:nvGraphicFramePr>
        <p:xfrm>
          <a:off x="5686425" y="2165350"/>
          <a:ext cx="4857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7" r:id="rId6" imgW="229320" imgH="202680" progId="">
                  <p:embed/>
                </p:oleObj>
              </mc:Choice>
              <mc:Fallback>
                <p:oleObj r:id="rId6" imgW="229320" imgH="20268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425" y="2165350"/>
                        <a:ext cx="48577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304800" y="4876800"/>
            <a:ext cx="8674100" cy="1335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</a:pPr>
            <a:r>
              <a:rPr lang="en-GB" sz="2800" baseline="-25000" dirty="0" smtClean="0">
                <a:latin typeface="Comic Sans MS"/>
              </a:rPr>
              <a:t>  </a:t>
            </a:r>
            <a:r>
              <a:rPr lang="en-GB" sz="2800" dirty="0" smtClean="0">
                <a:latin typeface="Comic Sans MS"/>
              </a:rPr>
              <a:t>  Weighted flow-time =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  <a:tab pos="8535988" algn="l"/>
              </a:tabLst>
            </a:pPr>
            <a:r>
              <a:rPr lang="en-GB" sz="2800" dirty="0" smtClean="0">
                <a:latin typeface="Comic Sans MS"/>
              </a:rPr>
              <a:t>           </a:t>
            </a:r>
            <a:r>
              <a:rPr lang="en-GB" sz="2800" dirty="0" smtClean="0">
                <a:latin typeface="Symbol"/>
                <a:sym typeface="Symbol"/>
              </a:rPr>
              <a:t></a:t>
            </a:r>
            <a:r>
              <a:rPr lang="en-GB" sz="2800" baseline="-25000" dirty="0" smtClean="0">
                <a:latin typeface="+mj-lt"/>
                <a:sym typeface="Symbol"/>
              </a:rPr>
              <a:t>t</a:t>
            </a:r>
            <a:r>
              <a:rPr lang="en-GB" sz="2800" dirty="0" smtClean="0">
                <a:latin typeface="+mj-lt"/>
              </a:rPr>
              <a:t> </a:t>
            </a:r>
            <a:r>
              <a:rPr lang="en-GB" sz="2800" dirty="0" smtClean="0">
                <a:latin typeface="Comic Sans MS"/>
              </a:rPr>
              <a:t>total weight of jobs alive at time t </a:t>
            </a:r>
            <a:endParaRPr lang="en-GB" sz="2800" baseline="-25000" dirty="0">
              <a:latin typeface="Comic Sans M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8013" cy="1146175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>
                <a:solidFill>
                  <a:srgbClr val="0000FF"/>
                </a:solidFill>
                <a:latin typeface="Comic Sans MS" pitchFamily="66" charset="0"/>
              </a:rPr>
              <a:t>Special Cases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584200" y="2989263"/>
            <a:ext cx="8228013" cy="622300"/>
          </a:xfrm>
          <a:prstGeom prst="rect">
            <a:avLst/>
          </a:prstGeom>
          <a:noFill/>
          <a:ln/>
        </p:spPr>
        <p:txBody>
          <a:bodyPr lIns="0" tIns="0" rIns="0" bIns="0" anchor="ctr"/>
          <a:lstStyle/>
          <a:p>
            <a:pPr marL="0" indent="0" algn="ctr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/>
              <a:t> 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65150" y="1671638"/>
            <a:ext cx="7237413" cy="3687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>
                <a:solidFill>
                  <a:srgbClr val="000000"/>
                </a:solidFill>
                <a:latin typeface="Comic Sans MS" pitchFamily="66" charset="0"/>
              </a:rPr>
              <a:t>Parallel : all machines identical 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>
                <a:solidFill>
                  <a:srgbClr val="000000"/>
                </a:solidFill>
                <a:latin typeface="Comic Sans MS" pitchFamily="66" charset="0"/>
              </a:rPr>
              <a:t>Related : machines have different speeds 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>
                <a:solidFill>
                  <a:srgbClr val="000000"/>
                </a:solidFill>
                <a:latin typeface="Comic Sans MS" pitchFamily="66" charset="0"/>
              </a:rPr>
              <a:t>Subset Parallel : parallel except that a job can 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>
                <a:solidFill>
                  <a:srgbClr val="000000"/>
                </a:solidFill>
                <a:latin typeface="Comic Sans MS" pitchFamily="66" charset="0"/>
              </a:rPr>
              <a:t>  only go on a subset of machines  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>
                <a:solidFill>
                  <a:srgbClr val="000000"/>
                </a:solidFill>
                <a:latin typeface="Comic Sans MS" pitchFamily="66" charset="0"/>
              </a:rPr>
              <a:t>Subset Related       </a:t>
            </a:r>
          </a:p>
        </p:txBody>
      </p:sp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5465763" y="1706563"/>
          <a:ext cx="99218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r:id="rId4" imgW="511200" imgH="202680" progId="">
                  <p:embed/>
                </p:oleObj>
              </mc:Choice>
              <mc:Fallback>
                <p:oleObj r:id="rId4" imgW="511200" imgH="2026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5763" y="1706563"/>
                        <a:ext cx="992187" cy="474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6"/>
          <p:cNvGraphicFramePr>
            <a:graphicFrameLocks noChangeAspect="1"/>
          </p:cNvGraphicFramePr>
          <p:nvPr/>
        </p:nvGraphicFramePr>
        <p:xfrm>
          <a:off x="7010400" y="2601913"/>
          <a:ext cx="13620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r:id="rId6" imgW="701280" imgH="202680" progId="">
                  <p:embed/>
                </p:oleObj>
              </mc:Choice>
              <mc:Fallback>
                <p:oleObj r:id="rId6" imgW="701280" imgH="20268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601913"/>
                        <a:ext cx="136207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5853113" y="3960813"/>
          <a:ext cx="14811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OpenOffice.org" r:id="rId8" imgW="765720" imgH="202320" progId="">
                  <p:embed/>
                </p:oleObj>
              </mc:Choice>
              <mc:Fallback>
                <p:oleObj name="OpenOffice.org" r:id="rId8" imgW="765720" imgH="20232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13" y="3960813"/>
                        <a:ext cx="14811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295400" y="5486400"/>
            <a:ext cx="3516313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</a:pPr>
            <a:r>
              <a:rPr lang="en-GB" sz="2200" dirty="0">
                <a:solidFill>
                  <a:srgbClr val="0033CC"/>
                </a:solidFill>
                <a:latin typeface="Comic Sans MS" pitchFamily="66" charset="0"/>
              </a:rPr>
              <a:t>All of these are </a:t>
            </a:r>
            <a:r>
              <a:rPr lang="en-GB" sz="2200" dirty="0" smtClean="0">
                <a:solidFill>
                  <a:srgbClr val="0033CC"/>
                </a:solidFill>
                <a:latin typeface="Comic Sans MS" pitchFamily="66" charset="0"/>
              </a:rPr>
              <a:t>NP-hard (even in un-weighted case). </a:t>
            </a:r>
            <a:endParaRPr lang="en-GB" sz="2200" dirty="0">
              <a:solidFill>
                <a:srgbClr val="0033CC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dual fitting?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IN" dirty="0" smtClean="0"/>
              <a:t>A way to argue about the approximation/competitive ratio of an algorithm.</a:t>
            </a:r>
          </a:p>
          <a:p>
            <a:r>
              <a:rPr lang="en-IN" dirty="0" smtClean="0"/>
              <a:t>In many cases the algorithm is greedy.</a:t>
            </a:r>
          </a:p>
          <a:p>
            <a:r>
              <a:rPr lang="en-IN" dirty="0" smtClean="0"/>
              <a:t>A dual solution is built using the properties of the algorithm.</a:t>
            </a:r>
          </a:p>
          <a:p>
            <a:r>
              <a:rPr lang="en-IN" dirty="0" smtClean="0"/>
              <a:t>Has been successful for problems in facility location, online allocation and </a:t>
            </a:r>
            <a:r>
              <a:rPr lang="en-IN" dirty="0" smtClean="0">
                <a:solidFill>
                  <a:srgbClr val="FF0000"/>
                </a:solidFill>
              </a:rPr>
              <a:t>online scheduling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802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8013" cy="1146175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 smtClean="0">
                <a:solidFill>
                  <a:srgbClr val="0000FF"/>
                </a:solidFill>
                <a:latin typeface="Comic Sans MS" pitchFamily="66" charset="0"/>
              </a:rPr>
              <a:t>Off-line versus On-line</a:t>
            </a:r>
            <a:endParaRPr lang="en-GB" sz="40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584200" y="2989263"/>
            <a:ext cx="8228013" cy="622300"/>
          </a:xfrm>
          <a:prstGeom prst="rect">
            <a:avLst/>
          </a:prstGeom>
          <a:noFill/>
          <a:ln/>
        </p:spPr>
        <p:txBody>
          <a:bodyPr lIns="0" tIns="0" rIns="0" bIns="0" anchor="ctr"/>
          <a:lstStyle/>
          <a:p>
            <a:pPr marL="0" indent="0" algn="ctr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/>
              <a:t> 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65150" y="1671638"/>
            <a:ext cx="8197850" cy="1071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 dirty="0" smtClean="0">
                <a:solidFill>
                  <a:srgbClr val="000000"/>
                </a:solidFill>
                <a:latin typeface="Comic Sans MS" pitchFamily="66" charset="0"/>
              </a:rPr>
              <a:t>Off-line :  given the input (set of jobs with their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 dirty="0" smtClean="0">
                <a:solidFill>
                  <a:srgbClr val="000000"/>
                </a:solidFill>
                <a:latin typeface="Comic Sans MS" pitchFamily="66" charset="0"/>
              </a:rPr>
              <a:t>   processing time, weight, release date). 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 dirty="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295400" y="5486400"/>
            <a:ext cx="3516313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</a:pPr>
            <a:endParaRPr lang="en-GB" sz="2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893763" y="2971800"/>
          <a:ext cx="75422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9" name="Equation" r:id="rId4" imgW="4000320" imgH="444240" progId="Equation.3">
                  <p:embed/>
                </p:oleObj>
              </mc:Choice>
              <mc:Fallback>
                <p:oleObj name="Equation" r:id="rId4" imgW="4000320" imgH="4442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2971800"/>
                        <a:ext cx="7542212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962400"/>
            <a:ext cx="8153400" cy="60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 dirty="0" smtClean="0">
                <a:solidFill>
                  <a:srgbClr val="000000"/>
                </a:solidFill>
                <a:latin typeface="Comic Sans MS" pitchFamily="66" charset="0"/>
              </a:rPr>
              <a:t>On-line : know about a job only after it’s release date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 dirty="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graphicFrame>
        <p:nvGraphicFramePr>
          <p:cNvPr id="134150" name="Object 6"/>
          <p:cNvGraphicFramePr>
            <a:graphicFrameLocks noChangeAspect="1"/>
          </p:cNvGraphicFramePr>
          <p:nvPr/>
        </p:nvGraphicFramePr>
        <p:xfrm>
          <a:off x="471488" y="4724400"/>
          <a:ext cx="84280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0" name="Equation" r:id="rId6" imgW="4470120" imgH="444240" progId="Equation.3">
                  <p:embed/>
                </p:oleObj>
              </mc:Choice>
              <mc:Fallback>
                <p:oleObj name="Equation" r:id="rId6" imgW="4470120" imgH="4442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4724400"/>
                        <a:ext cx="8428037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1"/>
            <a:ext cx="8228013" cy="806450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 smtClean="0">
                <a:solidFill>
                  <a:srgbClr val="0000FF"/>
                </a:solidFill>
                <a:latin typeface="Comic Sans MS" pitchFamily="66" charset="0"/>
              </a:rPr>
              <a:t>Single Machine</a:t>
            </a:r>
            <a:endParaRPr lang="en-GB" sz="40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800268" y="2611606"/>
            <a:ext cx="8228013" cy="622300"/>
          </a:xfrm>
          <a:prstGeom prst="rect">
            <a:avLst/>
          </a:prstGeom>
          <a:noFill/>
          <a:ln/>
        </p:spPr>
        <p:txBody>
          <a:bodyPr lIns="0" tIns="0" rIns="0" bIns="0" anchor="ctr"/>
          <a:lstStyle/>
          <a:p>
            <a:pPr marL="0" indent="0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800" dirty="0" smtClean="0"/>
              <a:t>SRPT is optimal, and on-line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2337" y="1739900"/>
            <a:ext cx="8303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SRPT :  At each time, schedule the job with the </a:t>
            </a:r>
          </a:p>
          <a:p>
            <a:r>
              <a:rPr lang="en-US" sz="2800" dirty="0" smtClean="0">
                <a:latin typeface="+mj-lt"/>
              </a:rPr>
              <a:t>             smallest  remaining processing time.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213" y="1206500"/>
            <a:ext cx="335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0033CC"/>
                </a:solidFill>
                <a:latin typeface="+mj-lt"/>
              </a:rPr>
              <a:t>Unweighted</a:t>
            </a:r>
            <a:r>
              <a:rPr lang="en-US" sz="2800" dirty="0" smtClean="0">
                <a:solidFill>
                  <a:srgbClr val="0033CC"/>
                </a:solidFill>
                <a:latin typeface="+mj-lt"/>
              </a:rPr>
              <a:t> Case : </a:t>
            </a:r>
            <a:endParaRPr lang="en-US" sz="2800" dirty="0">
              <a:solidFill>
                <a:srgbClr val="0033CC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213" y="3354406"/>
            <a:ext cx="3034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  <a:latin typeface="+mj-lt"/>
              </a:rPr>
              <a:t>Weighted Case : </a:t>
            </a:r>
            <a:endParaRPr lang="en-US" sz="2800" dirty="0">
              <a:solidFill>
                <a:srgbClr val="0033CC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3984467"/>
            <a:ext cx="6054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No constant factor approx. known. </a:t>
            </a:r>
            <a:endParaRPr lang="en-US" sz="2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" y="4517867"/>
            <a:ext cx="7359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On-line: super constant lower bound </a:t>
            </a:r>
          </a:p>
          <a:p>
            <a:r>
              <a:rPr lang="en-US" sz="2800" dirty="0" smtClean="0">
                <a:latin typeface="+mj-lt"/>
              </a:rPr>
              <a:t>   for deterministic algorithms </a:t>
            </a:r>
            <a:r>
              <a:rPr lang="en-US" dirty="0" smtClean="0">
                <a:latin typeface="+mj-lt"/>
              </a:rPr>
              <a:t>[Bansal, Chan ’09]. 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4400" y="5471974"/>
                <a:ext cx="743590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Off-line: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sz="28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IN" sz="2800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𝑛𝑃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lang="en-US" sz="2800" dirty="0" smtClean="0">
                    <a:solidFill>
                      <a:srgbClr val="000000"/>
                    </a:solidFill>
                    <a:latin typeface="Comic Sans MS"/>
                  </a:rPr>
                  <a:t> approximation, </a:t>
                </a:r>
              </a:p>
              <a:p>
                <a:r>
                  <a:rPr lang="en-US" sz="2800" dirty="0" smtClean="0"/>
                  <a:t>P </a:t>
                </a:r>
                <a:r>
                  <a:rPr lang="en-US" sz="2800" dirty="0"/>
                  <a:t>= max </a:t>
                </a:r>
                <a:r>
                  <a:rPr lang="en-US" sz="2800" dirty="0" err="1">
                    <a:latin typeface="Comic Sans MS"/>
                  </a:rPr>
                  <a:t>p</a:t>
                </a:r>
                <a:r>
                  <a:rPr lang="en-US" sz="2800" baseline="-25000" dirty="0" err="1">
                    <a:latin typeface="Comic Sans MS"/>
                  </a:rPr>
                  <a:t>j</a:t>
                </a:r>
                <a:r>
                  <a:rPr lang="en-US" sz="2800" dirty="0">
                    <a:latin typeface="Comic Sans MS"/>
                  </a:rPr>
                  <a:t>/min</a:t>
                </a:r>
                <a:r>
                  <a:rPr lang="en-US" sz="2800" dirty="0"/>
                  <a:t> </a:t>
                </a:r>
                <a:r>
                  <a:rPr lang="en-US" sz="2800" dirty="0" err="1">
                    <a:latin typeface="Comic Sans MS"/>
                  </a:rPr>
                  <a:t>p</a:t>
                </a:r>
                <a:r>
                  <a:rPr lang="en-US" sz="2800" baseline="-25000" dirty="0" err="1">
                    <a:latin typeface="Comic Sans MS"/>
                  </a:rPr>
                  <a:t>j</a:t>
                </a:r>
                <a:r>
                  <a:rPr lang="en-US" sz="2800" baseline="-25000" dirty="0">
                    <a:latin typeface="Comic Sans MS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Comic Sans MS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latin typeface="Comic Sans MS"/>
                  </a:rPr>
                  <a:t>[Bansal</a:t>
                </a:r>
                <a:r>
                  <a:rPr lang="en-US" dirty="0">
                    <a:solidFill>
                      <a:srgbClr val="000000"/>
                    </a:solidFill>
                    <a:latin typeface="Comic Sans MS"/>
                  </a:rPr>
                  <a:t>, </a:t>
                </a:r>
                <a:r>
                  <a:rPr lang="en-US" dirty="0" err="1" smtClean="0">
                    <a:solidFill>
                      <a:srgbClr val="000000"/>
                    </a:solidFill>
                    <a:latin typeface="Comic Sans MS"/>
                  </a:rPr>
                  <a:t>Pruhs</a:t>
                </a:r>
                <a:r>
                  <a:rPr lang="en-US" dirty="0" smtClean="0">
                    <a:solidFill>
                      <a:srgbClr val="000000"/>
                    </a:solidFill>
                    <a:latin typeface="Comic Sans MS"/>
                  </a:rPr>
                  <a:t> ’10].</a:t>
                </a:r>
                <a:endParaRPr lang="en-US" sz="2800" dirty="0">
                  <a:solidFill>
                    <a:srgbClr val="000000"/>
                  </a:solidFill>
                  <a:latin typeface="Comic Sans MS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471974"/>
                <a:ext cx="7435907" cy="1231106"/>
              </a:xfrm>
              <a:prstGeom prst="rect">
                <a:avLst/>
              </a:prstGeom>
              <a:blipFill rotWithShape="0">
                <a:blip r:embed="rId3"/>
                <a:stretch>
                  <a:fillRect l="-1639" t="-54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  <p:bldP spid="9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8013" cy="1146175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 smtClean="0">
                <a:solidFill>
                  <a:srgbClr val="0000FF"/>
                </a:solidFill>
                <a:latin typeface="Comic Sans MS" pitchFamily="66" charset="0"/>
              </a:rPr>
              <a:t>Parallel Machines</a:t>
            </a:r>
            <a:endParaRPr lang="en-GB" sz="40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85800" y="2971800"/>
            <a:ext cx="8228013" cy="622300"/>
          </a:xfrm>
          <a:prstGeom prst="rect">
            <a:avLst/>
          </a:prstGeom>
          <a:noFill/>
          <a:ln/>
        </p:spPr>
        <p:txBody>
          <a:bodyPr lIns="0" tIns="0" rIns="0" bIns="0" anchor="ctr"/>
          <a:lstStyle/>
          <a:p>
            <a:pPr marL="0" indent="0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 smtClean="0"/>
              <a:t>Almost matching lower bounds. </a:t>
            </a:r>
          </a:p>
          <a:p>
            <a:pPr marL="0" indent="0" defTabSz="457200"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1800" dirty="0" smtClean="0"/>
              <a:t>                 [</a:t>
            </a:r>
            <a:r>
              <a:rPr lang="en-GB" sz="1800" dirty="0" err="1" smtClean="0"/>
              <a:t>Leonardi</a:t>
            </a:r>
            <a:r>
              <a:rPr lang="en-GB" sz="1800" dirty="0" smtClean="0"/>
              <a:t> </a:t>
            </a:r>
            <a:r>
              <a:rPr lang="en-GB" sz="1800" dirty="0" err="1" smtClean="0"/>
              <a:t>Raz</a:t>
            </a:r>
            <a:r>
              <a:rPr lang="en-GB" sz="1800" dirty="0" smtClean="0"/>
              <a:t> ’97, GK. ’07]</a:t>
            </a:r>
            <a:endParaRPr lang="en-GB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840124" y="2057400"/>
            <a:ext cx="79990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O(log P)-competitive algorithm.</a:t>
            </a:r>
            <a:r>
              <a:rPr lang="en-US" dirty="0" smtClean="0">
                <a:latin typeface="Comic Sans MS"/>
              </a:rPr>
              <a:t> [</a:t>
            </a:r>
            <a:r>
              <a:rPr lang="en-US" dirty="0" err="1" smtClean="0">
                <a:latin typeface="Comic Sans MS"/>
              </a:rPr>
              <a:t>Leonardi</a:t>
            </a:r>
            <a:r>
              <a:rPr lang="en-US" dirty="0" smtClean="0">
                <a:latin typeface="Comic Sans MS"/>
              </a:rPr>
              <a:t>, </a:t>
            </a:r>
            <a:r>
              <a:rPr lang="en-US" dirty="0" err="1" smtClean="0">
                <a:latin typeface="Comic Sans MS"/>
              </a:rPr>
              <a:t>Raz</a:t>
            </a:r>
            <a:r>
              <a:rPr lang="en-US" dirty="0" smtClean="0">
                <a:latin typeface="Comic Sans MS"/>
              </a:rPr>
              <a:t> ’97, …]</a:t>
            </a:r>
            <a:endParaRPr lang="en-US" baseline="-25000" dirty="0" smtClean="0">
              <a:latin typeface="Comic Sans MS"/>
            </a:endParaRPr>
          </a:p>
          <a:p>
            <a:endParaRPr lang="en-US" baseline="-25000" dirty="0" smtClean="0">
              <a:latin typeface="Comic Sans MS"/>
            </a:endParaRPr>
          </a:p>
          <a:p>
            <a:endParaRPr lang="en-US" baseline="-25000" dirty="0" smtClean="0">
              <a:latin typeface="Comic Sans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1524000"/>
            <a:ext cx="335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  <a:latin typeface="+mj-lt"/>
              </a:rPr>
              <a:t>Unweighted</a:t>
            </a:r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 Case : 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3962400"/>
            <a:ext cx="3034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Weighted Case : 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200" y="4648200"/>
            <a:ext cx="7274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No logarithmic approx. algorithms known.  </a:t>
            </a:r>
            <a:endParaRPr lang="en-US" sz="2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5334000"/>
            <a:ext cx="6340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Strong lower bounds for on-line case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  <p:bldP spid="9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unweighted</a:t>
            </a:r>
            <a:r>
              <a:rPr lang="en-US" dirty="0" smtClean="0"/>
              <a:t> </a:t>
            </a:r>
            <a:r>
              <a:rPr lang="en-US" dirty="0"/>
              <a:t>Flow time</a:t>
            </a:r>
          </a:p>
        </p:txBody>
      </p:sp>
      <p:graphicFrame>
        <p:nvGraphicFramePr>
          <p:cNvPr id="264221" name="Group 2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562598"/>
              </p:ext>
            </p:extLst>
          </p:nvPr>
        </p:nvGraphicFramePr>
        <p:xfrm>
          <a:off x="533400" y="1219200"/>
          <a:ext cx="8382000" cy="5494526"/>
        </p:xfrm>
        <a:graphic>
          <a:graphicData uri="http://schemas.openxmlformats.org/drawingml/2006/table">
            <a:tbl>
              <a:tblPr/>
              <a:tblGrid>
                <a:gridCol w="2294983"/>
                <a:gridCol w="2124617"/>
                <a:gridCol w="3962400"/>
              </a:tblGrid>
              <a:tr h="6194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D7"/>
                          </a:solidFill>
                          <a:effectLst/>
                          <a:latin typeface="+mj-lt"/>
                          <a:cs typeface="Arial" charset="0"/>
                        </a:rPr>
                        <a:t>Online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D7"/>
                          </a:solidFill>
                          <a:effectLst/>
                          <a:latin typeface="+mj-lt"/>
                          <a:cs typeface="Arial" charset="0"/>
                        </a:rPr>
                        <a:t>Offline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68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D7"/>
                          </a:solidFill>
                          <a:effectLst/>
                          <a:latin typeface="+mj-lt"/>
                          <a:cs typeface="Arial" charset="0"/>
                        </a:rPr>
                        <a:t>Parallel machines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O(log P), 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  <a:sym typeface="Symbol" pitchFamily="18" charset="2"/>
                        </a:rPr>
                        <a:t>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(log P)    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[LR ’97]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lt"/>
                        <a:cs typeface="Arial" charset="0"/>
                        <a:sym typeface="Symbol" pitchFamily="18" charset="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  <a:sym typeface="Symbol" pitchFamily="18" charset="2"/>
                        </a:rPr>
                        <a:t>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(log</a:t>
                      </a:r>
                      <a:r>
                        <a:rPr kumimoji="0" lang="en-US" sz="2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1-</a:t>
                      </a:r>
                      <a:r>
                        <a:rPr kumimoji="0" lang="el-GR" sz="2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ε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P)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[GK ’07]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68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D7"/>
                          </a:solidFill>
                          <a:effectLst/>
                          <a:latin typeface="+mj-lt"/>
                          <a:cs typeface="Arial" charset="0"/>
                        </a:rPr>
                        <a:t>Related machines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O(log P) 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[AGK]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68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D7"/>
                          </a:solidFill>
                          <a:effectLst/>
                          <a:latin typeface="+mj-lt"/>
                          <a:cs typeface="Arial" charset="0"/>
                        </a:rPr>
                        <a:t>Subset parallel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Unbounded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[GK ’07]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O(log P)    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[GK ’07]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  <a:sym typeface="Symbol" pitchFamily="18" charset="2"/>
                        </a:rPr>
                        <a:t>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(log P/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loglogP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68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D7"/>
                          </a:solidFill>
                          <a:effectLst/>
                          <a:latin typeface="+mj-lt"/>
                          <a:cs typeface="Arial" charset="0"/>
                        </a:rPr>
                        <a:t>Unrelated machines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O(min(</a:t>
                      </a:r>
                      <a:r>
                        <a:rPr kumimoji="0" 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log</a:t>
                      </a:r>
                      <a:r>
                        <a:rPr kumimoji="0" lang="en-US" sz="2800" b="0" i="0" u="none" strike="noStrike" kern="1200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2</a:t>
                      </a:r>
                      <a:r>
                        <a:rPr kumimoji="0" 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n, </a:t>
                      </a:r>
                      <a:r>
                        <a:rPr kumimoji="0" lang="en-US" sz="2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lognlogP</a:t>
                      </a:r>
                      <a:r>
                        <a:rPr kumimoji="0" 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)) 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[BK ’14]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6881" y="0"/>
            <a:ext cx="8226720" cy="1143480"/>
          </a:xfrm>
        </p:spPr>
        <p:txBody>
          <a:bodyPr/>
          <a:lstStyle/>
          <a:p>
            <a:pPr eaLnBrk="1"/>
            <a:r>
              <a:rPr lang="en-US" smtClean="0"/>
              <a:t>A bad example</a:t>
            </a:r>
            <a:endParaRPr lang="en-IN" smtClean="0"/>
          </a:p>
        </p:txBody>
      </p:sp>
      <p:sp>
        <p:nvSpPr>
          <p:cNvPr id="20483" name="Line 4"/>
          <p:cNvSpPr>
            <a:spLocks noChangeShapeType="1"/>
          </p:cNvSpPr>
          <p:nvPr/>
        </p:nvSpPr>
        <p:spPr bwMode="auto">
          <a:xfrm>
            <a:off x="1370880" y="2906225"/>
            <a:ext cx="65980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484" name="Line 5"/>
          <p:cNvSpPr>
            <a:spLocks noChangeShapeType="1"/>
          </p:cNvSpPr>
          <p:nvPr/>
        </p:nvSpPr>
        <p:spPr bwMode="auto">
          <a:xfrm>
            <a:off x="1370880" y="3560054"/>
            <a:ext cx="65980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auto">
          <a:xfrm>
            <a:off x="1370880" y="4213882"/>
            <a:ext cx="65980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486" name="Line 7"/>
          <p:cNvSpPr>
            <a:spLocks noChangeShapeType="1"/>
          </p:cNvSpPr>
          <p:nvPr/>
        </p:nvSpPr>
        <p:spPr bwMode="auto">
          <a:xfrm>
            <a:off x="4507200" y="2514505"/>
            <a:ext cx="0" cy="2220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487" name="AutoShape 9"/>
          <p:cNvSpPr>
            <a:spLocks/>
          </p:cNvSpPr>
          <p:nvPr/>
        </p:nvSpPr>
        <p:spPr bwMode="auto">
          <a:xfrm>
            <a:off x="1239840" y="2841419"/>
            <a:ext cx="138240" cy="829527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IN"/>
          </a:p>
        </p:txBody>
      </p:sp>
      <p:sp>
        <p:nvSpPr>
          <p:cNvPr id="20488" name="AutoShape 10"/>
          <p:cNvSpPr>
            <a:spLocks/>
          </p:cNvSpPr>
          <p:nvPr/>
        </p:nvSpPr>
        <p:spPr bwMode="auto">
          <a:xfrm>
            <a:off x="1110240" y="3495247"/>
            <a:ext cx="138240" cy="829527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IN"/>
          </a:p>
        </p:txBody>
      </p:sp>
      <p:sp>
        <p:nvSpPr>
          <p:cNvPr id="20489" name="Rectangle 11"/>
          <p:cNvSpPr>
            <a:spLocks noChangeArrowheads="1"/>
          </p:cNvSpPr>
          <p:nvPr/>
        </p:nvSpPr>
        <p:spPr bwMode="auto">
          <a:xfrm>
            <a:off x="717120" y="3103527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20490" name="Rectangle 12"/>
          <p:cNvSpPr>
            <a:spLocks noChangeArrowheads="1"/>
          </p:cNvSpPr>
          <p:nvPr/>
        </p:nvSpPr>
        <p:spPr bwMode="auto">
          <a:xfrm>
            <a:off x="717120" y="3755915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29" name="Rectangle 13"/>
          <p:cNvSpPr>
            <a:spLocks noChangeArrowheads="1"/>
          </p:cNvSpPr>
          <p:nvPr/>
        </p:nvSpPr>
        <p:spPr bwMode="auto">
          <a:xfrm>
            <a:off x="1370880" y="4474551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30" name="Rectangle 14"/>
          <p:cNvSpPr>
            <a:spLocks noChangeArrowheads="1"/>
          </p:cNvSpPr>
          <p:nvPr/>
        </p:nvSpPr>
        <p:spPr bwMode="auto">
          <a:xfrm>
            <a:off x="1370880" y="4932519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31" name="Rectangle 15"/>
          <p:cNvSpPr>
            <a:spLocks noChangeArrowheads="1"/>
          </p:cNvSpPr>
          <p:nvPr/>
        </p:nvSpPr>
        <p:spPr bwMode="auto">
          <a:xfrm>
            <a:off x="1370880" y="5389046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32" name="Rectangle 16"/>
          <p:cNvSpPr>
            <a:spLocks noChangeArrowheads="1"/>
          </p:cNvSpPr>
          <p:nvPr/>
        </p:nvSpPr>
        <p:spPr bwMode="auto">
          <a:xfrm>
            <a:off x="1370880" y="5847014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20495" name="Line 18"/>
          <p:cNvSpPr>
            <a:spLocks noChangeShapeType="1"/>
          </p:cNvSpPr>
          <p:nvPr/>
        </p:nvSpPr>
        <p:spPr bwMode="auto">
          <a:xfrm>
            <a:off x="163152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35" name="Line 19"/>
          <p:cNvSpPr>
            <a:spLocks noChangeShapeType="1"/>
          </p:cNvSpPr>
          <p:nvPr/>
        </p:nvSpPr>
        <p:spPr bwMode="auto">
          <a:xfrm>
            <a:off x="189360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36" name="Line 20"/>
          <p:cNvSpPr>
            <a:spLocks noChangeShapeType="1"/>
          </p:cNvSpPr>
          <p:nvPr/>
        </p:nvSpPr>
        <p:spPr bwMode="auto">
          <a:xfrm>
            <a:off x="215424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37" name="Line 21"/>
          <p:cNvSpPr>
            <a:spLocks noChangeShapeType="1"/>
          </p:cNvSpPr>
          <p:nvPr/>
        </p:nvSpPr>
        <p:spPr bwMode="auto">
          <a:xfrm>
            <a:off x="241632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38" name="Line 22"/>
          <p:cNvSpPr>
            <a:spLocks noChangeShapeType="1"/>
          </p:cNvSpPr>
          <p:nvPr/>
        </p:nvSpPr>
        <p:spPr bwMode="auto">
          <a:xfrm>
            <a:off x="267696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39" name="Line 23"/>
          <p:cNvSpPr>
            <a:spLocks noChangeShapeType="1"/>
          </p:cNvSpPr>
          <p:nvPr/>
        </p:nvSpPr>
        <p:spPr bwMode="auto">
          <a:xfrm>
            <a:off x="293904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40" name="Line 24"/>
          <p:cNvSpPr>
            <a:spLocks noChangeShapeType="1"/>
          </p:cNvSpPr>
          <p:nvPr/>
        </p:nvSpPr>
        <p:spPr bwMode="auto">
          <a:xfrm>
            <a:off x="319968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41" name="Line 25"/>
          <p:cNvSpPr>
            <a:spLocks noChangeShapeType="1"/>
          </p:cNvSpPr>
          <p:nvPr/>
        </p:nvSpPr>
        <p:spPr bwMode="auto">
          <a:xfrm>
            <a:off x="346176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42" name="Line 26"/>
          <p:cNvSpPr>
            <a:spLocks noChangeShapeType="1"/>
          </p:cNvSpPr>
          <p:nvPr/>
        </p:nvSpPr>
        <p:spPr bwMode="auto">
          <a:xfrm>
            <a:off x="372240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43" name="Line 27"/>
          <p:cNvSpPr>
            <a:spLocks noChangeShapeType="1"/>
          </p:cNvSpPr>
          <p:nvPr/>
        </p:nvSpPr>
        <p:spPr bwMode="auto">
          <a:xfrm>
            <a:off x="398304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44" name="Line 28"/>
          <p:cNvSpPr>
            <a:spLocks noChangeShapeType="1"/>
          </p:cNvSpPr>
          <p:nvPr/>
        </p:nvSpPr>
        <p:spPr bwMode="auto">
          <a:xfrm>
            <a:off x="424368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045" name="Line 29"/>
          <p:cNvSpPr>
            <a:spLocks noChangeShapeType="1"/>
          </p:cNvSpPr>
          <p:nvPr/>
        </p:nvSpPr>
        <p:spPr bwMode="auto">
          <a:xfrm>
            <a:off x="450576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07" name="Line 30"/>
          <p:cNvSpPr>
            <a:spLocks noChangeShapeType="1"/>
          </p:cNvSpPr>
          <p:nvPr/>
        </p:nvSpPr>
        <p:spPr bwMode="auto">
          <a:xfrm>
            <a:off x="476640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08" name="Line 31"/>
          <p:cNvSpPr>
            <a:spLocks noChangeShapeType="1"/>
          </p:cNvSpPr>
          <p:nvPr/>
        </p:nvSpPr>
        <p:spPr bwMode="auto">
          <a:xfrm>
            <a:off x="502848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09" name="Line 32"/>
          <p:cNvSpPr>
            <a:spLocks noChangeShapeType="1"/>
          </p:cNvSpPr>
          <p:nvPr/>
        </p:nvSpPr>
        <p:spPr bwMode="auto">
          <a:xfrm>
            <a:off x="528912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10" name="Line 33"/>
          <p:cNvSpPr>
            <a:spLocks noChangeShapeType="1"/>
          </p:cNvSpPr>
          <p:nvPr/>
        </p:nvSpPr>
        <p:spPr bwMode="auto">
          <a:xfrm>
            <a:off x="555120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11" name="Line 34"/>
          <p:cNvSpPr>
            <a:spLocks noChangeShapeType="1"/>
          </p:cNvSpPr>
          <p:nvPr/>
        </p:nvSpPr>
        <p:spPr bwMode="auto">
          <a:xfrm>
            <a:off x="581184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12" name="Line 35"/>
          <p:cNvSpPr>
            <a:spLocks noChangeShapeType="1"/>
          </p:cNvSpPr>
          <p:nvPr/>
        </p:nvSpPr>
        <p:spPr bwMode="auto">
          <a:xfrm>
            <a:off x="607392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13" name="Line 36"/>
          <p:cNvSpPr>
            <a:spLocks noChangeShapeType="1"/>
          </p:cNvSpPr>
          <p:nvPr/>
        </p:nvSpPr>
        <p:spPr bwMode="auto">
          <a:xfrm>
            <a:off x="633456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14" name="Line 37"/>
          <p:cNvSpPr>
            <a:spLocks noChangeShapeType="1"/>
          </p:cNvSpPr>
          <p:nvPr/>
        </p:nvSpPr>
        <p:spPr bwMode="auto">
          <a:xfrm>
            <a:off x="659520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15" name="Text Box 38"/>
          <p:cNvSpPr txBox="1">
            <a:spLocks noChangeArrowheads="1"/>
          </p:cNvSpPr>
          <p:nvPr/>
        </p:nvSpPr>
        <p:spPr bwMode="auto">
          <a:xfrm>
            <a:off x="1306081" y="2056536"/>
            <a:ext cx="29575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0</a:t>
            </a:r>
            <a:endParaRPr lang="en-IN"/>
          </a:p>
        </p:txBody>
      </p:sp>
      <p:sp>
        <p:nvSpPr>
          <p:cNvPr id="20516" name="Text Box 39"/>
          <p:cNvSpPr txBox="1">
            <a:spLocks noChangeArrowheads="1"/>
          </p:cNvSpPr>
          <p:nvPr/>
        </p:nvSpPr>
        <p:spPr bwMode="auto">
          <a:xfrm>
            <a:off x="4440961" y="1993170"/>
            <a:ext cx="308574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T</a:t>
            </a:r>
            <a:endParaRPr lang="en-IN"/>
          </a:p>
        </p:txBody>
      </p:sp>
      <p:sp>
        <p:nvSpPr>
          <p:cNvPr id="86056" name="Rectangle 40"/>
          <p:cNvSpPr>
            <a:spLocks noChangeArrowheads="1"/>
          </p:cNvSpPr>
          <p:nvPr/>
        </p:nvSpPr>
        <p:spPr bwMode="auto">
          <a:xfrm>
            <a:off x="1370880" y="323458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57" name="Rectangle 41"/>
          <p:cNvSpPr>
            <a:spLocks noChangeArrowheads="1"/>
          </p:cNvSpPr>
          <p:nvPr/>
        </p:nvSpPr>
        <p:spPr bwMode="auto">
          <a:xfrm>
            <a:off x="1370880" y="2580751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58" name="Rectangle 42"/>
          <p:cNvSpPr>
            <a:spLocks noChangeArrowheads="1"/>
          </p:cNvSpPr>
          <p:nvPr/>
        </p:nvSpPr>
        <p:spPr bwMode="auto">
          <a:xfrm>
            <a:off x="1632960" y="4474551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59" name="Rectangle 43"/>
          <p:cNvSpPr>
            <a:spLocks noChangeArrowheads="1"/>
          </p:cNvSpPr>
          <p:nvPr/>
        </p:nvSpPr>
        <p:spPr bwMode="auto">
          <a:xfrm>
            <a:off x="1631521" y="2580751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60" name="Rectangle 44"/>
          <p:cNvSpPr>
            <a:spLocks noChangeArrowheads="1"/>
          </p:cNvSpPr>
          <p:nvPr/>
        </p:nvSpPr>
        <p:spPr bwMode="auto">
          <a:xfrm>
            <a:off x="1631521" y="4932519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62" name="Rectangle 46"/>
          <p:cNvSpPr>
            <a:spLocks noChangeArrowheads="1"/>
          </p:cNvSpPr>
          <p:nvPr/>
        </p:nvSpPr>
        <p:spPr bwMode="auto">
          <a:xfrm>
            <a:off x="1893601" y="2057977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63" name="Rectangle 47"/>
          <p:cNvSpPr>
            <a:spLocks noChangeArrowheads="1"/>
          </p:cNvSpPr>
          <p:nvPr/>
        </p:nvSpPr>
        <p:spPr bwMode="auto">
          <a:xfrm>
            <a:off x="163296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64" name="Rectangle 48"/>
          <p:cNvSpPr>
            <a:spLocks noChangeArrowheads="1"/>
          </p:cNvSpPr>
          <p:nvPr/>
        </p:nvSpPr>
        <p:spPr bwMode="auto">
          <a:xfrm>
            <a:off x="137088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65" name="Rectangle 49"/>
          <p:cNvSpPr>
            <a:spLocks noChangeArrowheads="1"/>
          </p:cNvSpPr>
          <p:nvPr/>
        </p:nvSpPr>
        <p:spPr bwMode="auto">
          <a:xfrm>
            <a:off x="1632960" y="3233140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66" name="Rectangle 50"/>
          <p:cNvSpPr>
            <a:spLocks noChangeArrowheads="1"/>
          </p:cNvSpPr>
          <p:nvPr/>
        </p:nvSpPr>
        <p:spPr bwMode="auto">
          <a:xfrm>
            <a:off x="1632960" y="5389046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67" name="Rectangle 51"/>
          <p:cNvSpPr>
            <a:spLocks noChangeArrowheads="1"/>
          </p:cNvSpPr>
          <p:nvPr/>
        </p:nvSpPr>
        <p:spPr bwMode="auto">
          <a:xfrm>
            <a:off x="1893601" y="1731062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68" name="Rectangle 52"/>
          <p:cNvSpPr>
            <a:spLocks noChangeArrowheads="1"/>
          </p:cNvSpPr>
          <p:nvPr/>
        </p:nvSpPr>
        <p:spPr bwMode="auto">
          <a:xfrm>
            <a:off x="1632960" y="2056536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69" name="Rectangle 53"/>
          <p:cNvSpPr>
            <a:spLocks noChangeArrowheads="1"/>
          </p:cNvSpPr>
          <p:nvPr/>
        </p:nvSpPr>
        <p:spPr bwMode="auto">
          <a:xfrm>
            <a:off x="1632960" y="5845575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0" name="Rectangle 54"/>
          <p:cNvSpPr>
            <a:spLocks noChangeArrowheads="1"/>
          </p:cNvSpPr>
          <p:nvPr/>
        </p:nvSpPr>
        <p:spPr bwMode="auto">
          <a:xfrm>
            <a:off x="346176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267840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2" name="Rectangle 56"/>
          <p:cNvSpPr>
            <a:spLocks noChangeArrowheads="1"/>
          </p:cNvSpPr>
          <p:nvPr/>
        </p:nvSpPr>
        <p:spPr bwMode="auto">
          <a:xfrm>
            <a:off x="319968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3" name="Rectangle 57"/>
          <p:cNvSpPr>
            <a:spLocks noChangeArrowheads="1"/>
          </p:cNvSpPr>
          <p:nvPr/>
        </p:nvSpPr>
        <p:spPr bwMode="auto">
          <a:xfrm>
            <a:off x="319968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4" name="Rectangle 58"/>
          <p:cNvSpPr>
            <a:spLocks noChangeArrowheads="1"/>
          </p:cNvSpPr>
          <p:nvPr/>
        </p:nvSpPr>
        <p:spPr bwMode="auto">
          <a:xfrm>
            <a:off x="267840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5" name="Rectangle 59"/>
          <p:cNvSpPr>
            <a:spLocks noChangeArrowheads="1"/>
          </p:cNvSpPr>
          <p:nvPr/>
        </p:nvSpPr>
        <p:spPr bwMode="auto">
          <a:xfrm>
            <a:off x="2939041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6" name="Rectangle 60"/>
          <p:cNvSpPr>
            <a:spLocks noChangeArrowheads="1"/>
          </p:cNvSpPr>
          <p:nvPr/>
        </p:nvSpPr>
        <p:spPr bwMode="auto">
          <a:xfrm>
            <a:off x="3722401" y="3233140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7" name="Rectangle 61"/>
          <p:cNvSpPr>
            <a:spLocks noChangeArrowheads="1"/>
          </p:cNvSpPr>
          <p:nvPr/>
        </p:nvSpPr>
        <p:spPr bwMode="auto">
          <a:xfrm>
            <a:off x="3461760" y="3233140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8" name="Rectangle 62"/>
          <p:cNvSpPr>
            <a:spLocks noChangeArrowheads="1"/>
          </p:cNvSpPr>
          <p:nvPr/>
        </p:nvSpPr>
        <p:spPr bwMode="auto">
          <a:xfrm>
            <a:off x="2939041" y="3233140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79" name="Rectangle 63"/>
          <p:cNvSpPr>
            <a:spLocks noChangeArrowheads="1"/>
          </p:cNvSpPr>
          <p:nvPr/>
        </p:nvSpPr>
        <p:spPr bwMode="auto">
          <a:xfrm>
            <a:off x="319968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0" name="Rectangle 64"/>
          <p:cNvSpPr>
            <a:spLocks noChangeArrowheads="1"/>
          </p:cNvSpPr>
          <p:nvPr/>
        </p:nvSpPr>
        <p:spPr bwMode="auto">
          <a:xfrm>
            <a:off x="3722401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1" name="Rectangle 65"/>
          <p:cNvSpPr>
            <a:spLocks noChangeArrowheads="1"/>
          </p:cNvSpPr>
          <p:nvPr/>
        </p:nvSpPr>
        <p:spPr bwMode="auto">
          <a:xfrm>
            <a:off x="3984481" y="3233140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2" name="Rectangle 66"/>
          <p:cNvSpPr>
            <a:spLocks noChangeArrowheads="1"/>
          </p:cNvSpPr>
          <p:nvPr/>
        </p:nvSpPr>
        <p:spPr bwMode="auto">
          <a:xfrm>
            <a:off x="293904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3" name="Rectangle 67"/>
          <p:cNvSpPr>
            <a:spLocks noChangeArrowheads="1"/>
          </p:cNvSpPr>
          <p:nvPr/>
        </p:nvSpPr>
        <p:spPr bwMode="auto">
          <a:xfrm>
            <a:off x="2416320" y="3233140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4" name="Rectangle 68"/>
          <p:cNvSpPr>
            <a:spLocks noChangeArrowheads="1"/>
          </p:cNvSpPr>
          <p:nvPr/>
        </p:nvSpPr>
        <p:spPr bwMode="auto">
          <a:xfrm>
            <a:off x="241632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5" name="Rectangle 69"/>
          <p:cNvSpPr>
            <a:spLocks noChangeArrowheads="1"/>
          </p:cNvSpPr>
          <p:nvPr/>
        </p:nvSpPr>
        <p:spPr bwMode="auto">
          <a:xfrm>
            <a:off x="2155681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6" name="Rectangle 70"/>
          <p:cNvSpPr>
            <a:spLocks noChangeArrowheads="1"/>
          </p:cNvSpPr>
          <p:nvPr/>
        </p:nvSpPr>
        <p:spPr bwMode="auto">
          <a:xfrm>
            <a:off x="1893601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7" name="Rectangle 71"/>
          <p:cNvSpPr>
            <a:spLocks noChangeArrowheads="1"/>
          </p:cNvSpPr>
          <p:nvPr/>
        </p:nvSpPr>
        <p:spPr bwMode="auto">
          <a:xfrm>
            <a:off x="424512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8" name="Rectangle 72"/>
          <p:cNvSpPr>
            <a:spLocks noChangeArrowheads="1"/>
          </p:cNvSpPr>
          <p:nvPr/>
        </p:nvSpPr>
        <p:spPr bwMode="auto">
          <a:xfrm>
            <a:off x="241632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89" name="Rectangle 73"/>
          <p:cNvSpPr>
            <a:spLocks noChangeArrowheads="1"/>
          </p:cNvSpPr>
          <p:nvPr/>
        </p:nvSpPr>
        <p:spPr bwMode="auto">
          <a:xfrm>
            <a:off x="267840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0" name="Rectangle 74"/>
          <p:cNvSpPr>
            <a:spLocks noChangeArrowheads="1"/>
          </p:cNvSpPr>
          <p:nvPr/>
        </p:nvSpPr>
        <p:spPr bwMode="auto">
          <a:xfrm>
            <a:off x="189360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1" name="Rectangle 75"/>
          <p:cNvSpPr>
            <a:spLocks noChangeArrowheads="1"/>
          </p:cNvSpPr>
          <p:nvPr/>
        </p:nvSpPr>
        <p:spPr bwMode="auto">
          <a:xfrm>
            <a:off x="398448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2" name="Rectangle 76"/>
          <p:cNvSpPr>
            <a:spLocks noChangeArrowheads="1"/>
          </p:cNvSpPr>
          <p:nvPr/>
        </p:nvSpPr>
        <p:spPr bwMode="auto">
          <a:xfrm>
            <a:off x="372240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3" name="Rectangle 77"/>
          <p:cNvSpPr>
            <a:spLocks noChangeArrowheads="1"/>
          </p:cNvSpPr>
          <p:nvPr/>
        </p:nvSpPr>
        <p:spPr bwMode="auto">
          <a:xfrm>
            <a:off x="346176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4" name="Rectangle 78"/>
          <p:cNvSpPr>
            <a:spLocks noChangeArrowheads="1"/>
          </p:cNvSpPr>
          <p:nvPr/>
        </p:nvSpPr>
        <p:spPr bwMode="auto">
          <a:xfrm>
            <a:off x="1893601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5" name="Rectangle 79"/>
          <p:cNvSpPr>
            <a:spLocks noChangeArrowheads="1"/>
          </p:cNvSpPr>
          <p:nvPr/>
        </p:nvSpPr>
        <p:spPr bwMode="auto">
          <a:xfrm>
            <a:off x="3984481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6" name="Rectangle 80"/>
          <p:cNvSpPr>
            <a:spLocks noChangeArrowheads="1"/>
          </p:cNvSpPr>
          <p:nvPr/>
        </p:nvSpPr>
        <p:spPr bwMode="auto">
          <a:xfrm>
            <a:off x="424512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7" name="Rectangle 81"/>
          <p:cNvSpPr>
            <a:spLocks noChangeArrowheads="1"/>
          </p:cNvSpPr>
          <p:nvPr/>
        </p:nvSpPr>
        <p:spPr bwMode="auto">
          <a:xfrm>
            <a:off x="2155681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8" name="Rectangle 82"/>
          <p:cNvSpPr>
            <a:spLocks noChangeArrowheads="1"/>
          </p:cNvSpPr>
          <p:nvPr/>
        </p:nvSpPr>
        <p:spPr bwMode="auto">
          <a:xfrm>
            <a:off x="215568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099" name="Rectangle 83"/>
          <p:cNvSpPr>
            <a:spLocks noChangeArrowheads="1"/>
          </p:cNvSpPr>
          <p:nvPr/>
        </p:nvSpPr>
        <p:spPr bwMode="auto">
          <a:xfrm>
            <a:off x="424512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00" name="Rectangle 84"/>
          <p:cNvSpPr>
            <a:spLocks noChangeArrowheads="1"/>
          </p:cNvSpPr>
          <p:nvPr/>
        </p:nvSpPr>
        <p:spPr bwMode="auto">
          <a:xfrm>
            <a:off x="4767841" y="4931078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01" name="Rectangle 85"/>
          <p:cNvSpPr>
            <a:spLocks noChangeArrowheads="1"/>
          </p:cNvSpPr>
          <p:nvPr/>
        </p:nvSpPr>
        <p:spPr bwMode="auto">
          <a:xfrm>
            <a:off x="4767841" y="4474551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02" name="Rectangle 86"/>
          <p:cNvSpPr>
            <a:spLocks noChangeArrowheads="1"/>
          </p:cNvSpPr>
          <p:nvPr/>
        </p:nvSpPr>
        <p:spPr bwMode="auto">
          <a:xfrm>
            <a:off x="4507200" y="4931078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03" name="Rectangle 87"/>
          <p:cNvSpPr>
            <a:spLocks noChangeArrowheads="1"/>
          </p:cNvSpPr>
          <p:nvPr/>
        </p:nvSpPr>
        <p:spPr bwMode="auto">
          <a:xfrm>
            <a:off x="4507200" y="4474551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04" name="Rectangle 88"/>
          <p:cNvSpPr>
            <a:spLocks noChangeArrowheads="1"/>
          </p:cNvSpPr>
          <p:nvPr/>
        </p:nvSpPr>
        <p:spPr bwMode="auto">
          <a:xfrm>
            <a:off x="4311360" y="1142041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05" name="Rectangle 89"/>
          <p:cNvSpPr>
            <a:spLocks noChangeArrowheads="1"/>
          </p:cNvSpPr>
          <p:nvPr/>
        </p:nvSpPr>
        <p:spPr bwMode="auto">
          <a:xfrm>
            <a:off x="4311360" y="1600009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06" name="Text Box 90"/>
          <p:cNvSpPr txBox="1">
            <a:spLocks noChangeArrowheads="1"/>
          </p:cNvSpPr>
          <p:nvPr/>
        </p:nvSpPr>
        <p:spPr bwMode="auto">
          <a:xfrm>
            <a:off x="3722400" y="1012427"/>
            <a:ext cx="50093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B x</a:t>
            </a:r>
          </a:p>
        </p:txBody>
      </p:sp>
      <p:sp>
        <p:nvSpPr>
          <p:cNvPr id="86107" name="Text Box 91"/>
          <p:cNvSpPr txBox="1">
            <a:spLocks noChangeArrowheads="1"/>
          </p:cNvSpPr>
          <p:nvPr/>
        </p:nvSpPr>
        <p:spPr bwMode="auto">
          <a:xfrm>
            <a:off x="3722401" y="1535202"/>
            <a:ext cx="4881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A x</a:t>
            </a:r>
          </a:p>
        </p:txBody>
      </p:sp>
      <p:sp>
        <p:nvSpPr>
          <p:cNvPr id="86108" name="Text Box 92"/>
          <p:cNvSpPr txBox="1">
            <a:spLocks noChangeArrowheads="1"/>
          </p:cNvSpPr>
          <p:nvPr/>
        </p:nvSpPr>
        <p:spPr bwMode="auto">
          <a:xfrm>
            <a:off x="4946400" y="990824"/>
            <a:ext cx="885655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A+B=T</a:t>
            </a:r>
          </a:p>
          <a:p>
            <a:r>
              <a:rPr lang="en-US"/>
              <a:t>A&gt; T/2</a:t>
            </a:r>
            <a:endParaRPr lang="en-IN"/>
          </a:p>
        </p:txBody>
      </p:sp>
      <p:sp>
        <p:nvSpPr>
          <p:cNvPr id="20569" name="Line 93"/>
          <p:cNvSpPr>
            <a:spLocks noChangeShapeType="1"/>
          </p:cNvSpPr>
          <p:nvPr/>
        </p:nvSpPr>
        <p:spPr bwMode="auto">
          <a:xfrm>
            <a:off x="7902720" y="2645558"/>
            <a:ext cx="0" cy="20896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70" name="Text Box 94"/>
          <p:cNvSpPr txBox="1">
            <a:spLocks noChangeArrowheads="1"/>
          </p:cNvSpPr>
          <p:nvPr/>
        </p:nvSpPr>
        <p:spPr bwMode="auto">
          <a:xfrm>
            <a:off x="7819200" y="2101181"/>
            <a:ext cx="571467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T+L</a:t>
            </a:r>
            <a:endParaRPr lang="en-IN"/>
          </a:p>
        </p:txBody>
      </p:sp>
      <p:sp>
        <p:nvSpPr>
          <p:cNvPr id="86111" name="Rectangle 95"/>
          <p:cNvSpPr>
            <a:spLocks noChangeArrowheads="1"/>
          </p:cNvSpPr>
          <p:nvPr/>
        </p:nvSpPr>
        <p:spPr bwMode="auto">
          <a:xfrm>
            <a:off x="450720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12" name="Rectangle 96"/>
          <p:cNvSpPr>
            <a:spLocks noChangeArrowheads="1"/>
          </p:cNvSpPr>
          <p:nvPr/>
        </p:nvSpPr>
        <p:spPr bwMode="auto">
          <a:xfrm>
            <a:off x="450720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13" name="Rectangle 97"/>
          <p:cNvSpPr>
            <a:spLocks noChangeArrowheads="1"/>
          </p:cNvSpPr>
          <p:nvPr/>
        </p:nvSpPr>
        <p:spPr bwMode="auto">
          <a:xfrm>
            <a:off x="450720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14" name="Rectangle 98"/>
          <p:cNvSpPr>
            <a:spLocks noChangeArrowheads="1"/>
          </p:cNvSpPr>
          <p:nvPr/>
        </p:nvSpPr>
        <p:spPr bwMode="auto">
          <a:xfrm>
            <a:off x="476784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15" name="Rectangle 99"/>
          <p:cNvSpPr>
            <a:spLocks noChangeArrowheads="1"/>
          </p:cNvSpPr>
          <p:nvPr/>
        </p:nvSpPr>
        <p:spPr bwMode="auto">
          <a:xfrm>
            <a:off x="4767841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16" name="Rectangle 100"/>
          <p:cNvSpPr>
            <a:spLocks noChangeArrowheads="1"/>
          </p:cNvSpPr>
          <p:nvPr/>
        </p:nvSpPr>
        <p:spPr bwMode="auto">
          <a:xfrm>
            <a:off x="4767841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17" name="Rectangle 101"/>
          <p:cNvSpPr>
            <a:spLocks noChangeArrowheads="1"/>
          </p:cNvSpPr>
          <p:nvPr/>
        </p:nvSpPr>
        <p:spPr bwMode="auto">
          <a:xfrm>
            <a:off x="8294400" y="1600009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18" name="Text Box 102"/>
          <p:cNvSpPr txBox="1">
            <a:spLocks noChangeArrowheads="1"/>
          </p:cNvSpPr>
          <p:nvPr/>
        </p:nvSpPr>
        <p:spPr bwMode="auto">
          <a:xfrm>
            <a:off x="7705441" y="1535202"/>
            <a:ext cx="4881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/>
              <a:t>A x</a:t>
            </a:r>
          </a:p>
        </p:txBody>
      </p:sp>
      <p:sp>
        <p:nvSpPr>
          <p:cNvPr id="86127" name="Rectangle 111"/>
          <p:cNvSpPr>
            <a:spLocks noChangeArrowheads="1"/>
          </p:cNvSpPr>
          <p:nvPr/>
        </p:nvSpPr>
        <p:spPr bwMode="auto">
          <a:xfrm>
            <a:off x="607248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28" name="Rectangle 112"/>
          <p:cNvSpPr>
            <a:spLocks noChangeArrowheads="1"/>
          </p:cNvSpPr>
          <p:nvPr/>
        </p:nvSpPr>
        <p:spPr bwMode="auto">
          <a:xfrm>
            <a:off x="581184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29" name="Rectangle 113"/>
          <p:cNvSpPr>
            <a:spLocks noChangeArrowheads="1"/>
          </p:cNvSpPr>
          <p:nvPr/>
        </p:nvSpPr>
        <p:spPr bwMode="auto">
          <a:xfrm>
            <a:off x="528912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0" name="Rectangle 114"/>
          <p:cNvSpPr>
            <a:spLocks noChangeArrowheads="1"/>
          </p:cNvSpPr>
          <p:nvPr/>
        </p:nvSpPr>
        <p:spPr bwMode="auto">
          <a:xfrm>
            <a:off x="555120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1" name="Rectangle 115"/>
          <p:cNvSpPr>
            <a:spLocks noChangeArrowheads="1"/>
          </p:cNvSpPr>
          <p:nvPr/>
        </p:nvSpPr>
        <p:spPr bwMode="auto">
          <a:xfrm>
            <a:off x="685728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2" name="Rectangle 116"/>
          <p:cNvSpPr>
            <a:spLocks noChangeArrowheads="1"/>
          </p:cNvSpPr>
          <p:nvPr/>
        </p:nvSpPr>
        <p:spPr bwMode="auto">
          <a:xfrm>
            <a:off x="659520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3" name="Rectangle 117"/>
          <p:cNvSpPr>
            <a:spLocks noChangeArrowheads="1"/>
          </p:cNvSpPr>
          <p:nvPr/>
        </p:nvSpPr>
        <p:spPr bwMode="auto">
          <a:xfrm>
            <a:off x="633456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4" name="Rectangle 118"/>
          <p:cNvSpPr>
            <a:spLocks noChangeArrowheads="1"/>
          </p:cNvSpPr>
          <p:nvPr/>
        </p:nvSpPr>
        <p:spPr bwMode="auto">
          <a:xfrm>
            <a:off x="711792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5" name="Rectangle 119"/>
          <p:cNvSpPr>
            <a:spLocks noChangeArrowheads="1"/>
          </p:cNvSpPr>
          <p:nvPr/>
        </p:nvSpPr>
        <p:spPr bwMode="auto">
          <a:xfrm>
            <a:off x="502848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6" name="Rectangle 120"/>
          <p:cNvSpPr>
            <a:spLocks noChangeArrowheads="1"/>
          </p:cNvSpPr>
          <p:nvPr/>
        </p:nvSpPr>
        <p:spPr bwMode="auto">
          <a:xfrm>
            <a:off x="7380001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7" name="Rectangle 121"/>
          <p:cNvSpPr>
            <a:spLocks noChangeArrowheads="1"/>
          </p:cNvSpPr>
          <p:nvPr/>
        </p:nvSpPr>
        <p:spPr bwMode="auto">
          <a:xfrm>
            <a:off x="7640640" y="2579312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8" name="Rectangle 122"/>
          <p:cNvSpPr>
            <a:spLocks noChangeArrowheads="1"/>
          </p:cNvSpPr>
          <p:nvPr/>
        </p:nvSpPr>
        <p:spPr bwMode="auto">
          <a:xfrm>
            <a:off x="607392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39" name="Rectangle 123"/>
          <p:cNvSpPr>
            <a:spLocks noChangeArrowheads="1"/>
          </p:cNvSpPr>
          <p:nvPr/>
        </p:nvSpPr>
        <p:spPr bwMode="auto">
          <a:xfrm>
            <a:off x="5813281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40" name="Rectangle 124"/>
          <p:cNvSpPr>
            <a:spLocks noChangeArrowheads="1"/>
          </p:cNvSpPr>
          <p:nvPr/>
        </p:nvSpPr>
        <p:spPr bwMode="auto">
          <a:xfrm>
            <a:off x="529056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41" name="Rectangle 125"/>
          <p:cNvSpPr>
            <a:spLocks noChangeArrowheads="1"/>
          </p:cNvSpPr>
          <p:nvPr/>
        </p:nvSpPr>
        <p:spPr bwMode="auto">
          <a:xfrm>
            <a:off x="555264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42" name="Rectangle 126"/>
          <p:cNvSpPr>
            <a:spLocks noChangeArrowheads="1"/>
          </p:cNvSpPr>
          <p:nvPr/>
        </p:nvSpPr>
        <p:spPr bwMode="auto">
          <a:xfrm>
            <a:off x="6858721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43" name="Rectangle 127"/>
          <p:cNvSpPr>
            <a:spLocks noChangeArrowheads="1"/>
          </p:cNvSpPr>
          <p:nvPr/>
        </p:nvSpPr>
        <p:spPr bwMode="auto">
          <a:xfrm>
            <a:off x="6596641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44" name="Rectangle 128"/>
          <p:cNvSpPr>
            <a:spLocks noChangeArrowheads="1"/>
          </p:cNvSpPr>
          <p:nvPr/>
        </p:nvSpPr>
        <p:spPr bwMode="auto">
          <a:xfrm>
            <a:off x="633600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45" name="Rectangle 129"/>
          <p:cNvSpPr>
            <a:spLocks noChangeArrowheads="1"/>
          </p:cNvSpPr>
          <p:nvPr/>
        </p:nvSpPr>
        <p:spPr bwMode="auto">
          <a:xfrm>
            <a:off x="711936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46" name="Rectangle 130"/>
          <p:cNvSpPr>
            <a:spLocks noChangeArrowheads="1"/>
          </p:cNvSpPr>
          <p:nvPr/>
        </p:nvSpPr>
        <p:spPr bwMode="auto">
          <a:xfrm>
            <a:off x="5029921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47" name="Rectangle 131"/>
          <p:cNvSpPr>
            <a:spLocks noChangeArrowheads="1"/>
          </p:cNvSpPr>
          <p:nvPr/>
        </p:nvSpPr>
        <p:spPr bwMode="auto">
          <a:xfrm>
            <a:off x="7381440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48" name="Rectangle 132"/>
          <p:cNvSpPr>
            <a:spLocks noChangeArrowheads="1"/>
          </p:cNvSpPr>
          <p:nvPr/>
        </p:nvSpPr>
        <p:spPr bwMode="auto">
          <a:xfrm>
            <a:off x="7642081" y="3233140"/>
            <a:ext cx="260640" cy="325474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20601" name="Line 133"/>
          <p:cNvSpPr>
            <a:spLocks noChangeShapeType="1"/>
          </p:cNvSpPr>
          <p:nvPr/>
        </p:nvSpPr>
        <p:spPr bwMode="auto">
          <a:xfrm>
            <a:off x="502848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602" name="Line 134"/>
          <p:cNvSpPr>
            <a:spLocks noChangeShapeType="1"/>
          </p:cNvSpPr>
          <p:nvPr/>
        </p:nvSpPr>
        <p:spPr bwMode="auto">
          <a:xfrm>
            <a:off x="529056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603" name="Line 135"/>
          <p:cNvSpPr>
            <a:spLocks noChangeShapeType="1"/>
          </p:cNvSpPr>
          <p:nvPr/>
        </p:nvSpPr>
        <p:spPr bwMode="auto">
          <a:xfrm>
            <a:off x="555120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604" name="Line 136"/>
          <p:cNvSpPr>
            <a:spLocks noChangeShapeType="1"/>
          </p:cNvSpPr>
          <p:nvPr/>
        </p:nvSpPr>
        <p:spPr bwMode="auto">
          <a:xfrm>
            <a:off x="581184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605" name="Line 137"/>
          <p:cNvSpPr>
            <a:spLocks noChangeShapeType="1"/>
          </p:cNvSpPr>
          <p:nvPr/>
        </p:nvSpPr>
        <p:spPr bwMode="auto">
          <a:xfrm>
            <a:off x="607248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606" name="Line 138"/>
          <p:cNvSpPr>
            <a:spLocks noChangeShapeType="1"/>
          </p:cNvSpPr>
          <p:nvPr/>
        </p:nvSpPr>
        <p:spPr bwMode="auto">
          <a:xfrm>
            <a:off x="633456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607" name="Line 139"/>
          <p:cNvSpPr>
            <a:spLocks noChangeShapeType="1"/>
          </p:cNvSpPr>
          <p:nvPr/>
        </p:nvSpPr>
        <p:spPr bwMode="auto">
          <a:xfrm>
            <a:off x="659520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608" name="Line 140"/>
          <p:cNvSpPr>
            <a:spLocks noChangeShapeType="1"/>
          </p:cNvSpPr>
          <p:nvPr/>
        </p:nvSpPr>
        <p:spPr bwMode="auto">
          <a:xfrm>
            <a:off x="6857280" y="4082829"/>
            <a:ext cx="0" cy="1958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6157" name="Rectangle 141"/>
          <p:cNvSpPr>
            <a:spLocks noChangeArrowheads="1"/>
          </p:cNvSpPr>
          <p:nvPr/>
        </p:nvSpPr>
        <p:spPr bwMode="auto">
          <a:xfrm>
            <a:off x="529056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58" name="Rectangle 142"/>
          <p:cNvSpPr>
            <a:spLocks noChangeArrowheads="1"/>
          </p:cNvSpPr>
          <p:nvPr/>
        </p:nvSpPr>
        <p:spPr bwMode="auto">
          <a:xfrm>
            <a:off x="502848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59" name="Rectangle 143"/>
          <p:cNvSpPr>
            <a:spLocks noChangeArrowheads="1"/>
          </p:cNvSpPr>
          <p:nvPr/>
        </p:nvSpPr>
        <p:spPr bwMode="auto">
          <a:xfrm>
            <a:off x="5551201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60" name="Rectangle 144"/>
          <p:cNvSpPr>
            <a:spLocks noChangeArrowheads="1"/>
          </p:cNvSpPr>
          <p:nvPr/>
        </p:nvSpPr>
        <p:spPr bwMode="auto">
          <a:xfrm>
            <a:off x="5813281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61" name="Rectangle 145"/>
          <p:cNvSpPr>
            <a:spLocks noChangeArrowheads="1"/>
          </p:cNvSpPr>
          <p:nvPr/>
        </p:nvSpPr>
        <p:spPr bwMode="auto">
          <a:xfrm>
            <a:off x="607392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62" name="Rectangle 146"/>
          <p:cNvSpPr>
            <a:spLocks noChangeArrowheads="1"/>
          </p:cNvSpPr>
          <p:nvPr/>
        </p:nvSpPr>
        <p:spPr bwMode="auto">
          <a:xfrm>
            <a:off x="6336000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63" name="Rectangle 147"/>
          <p:cNvSpPr>
            <a:spLocks noChangeArrowheads="1"/>
          </p:cNvSpPr>
          <p:nvPr/>
        </p:nvSpPr>
        <p:spPr bwMode="auto">
          <a:xfrm>
            <a:off x="6596641" y="3886969"/>
            <a:ext cx="260640" cy="32547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pPr algn="ctr"/>
            <a:endParaRPr lang="en-IN"/>
          </a:p>
        </p:txBody>
      </p:sp>
      <p:sp>
        <p:nvSpPr>
          <p:cNvPr id="86176" name="Text Box 160"/>
          <p:cNvSpPr txBox="1">
            <a:spLocks noChangeArrowheads="1"/>
          </p:cNvSpPr>
          <p:nvPr/>
        </p:nvSpPr>
        <p:spPr bwMode="auto">
          <a:xfrm>
            <a:off x="2220480" y="4866272"/>
            <a:ext cx="5552640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/>
              <a:t>Flow time is at least AxL &gt; T L/2</a:t>
            </a:r>
          </a:p>
          <a:p>
            <a:r>
              <a:rPr lang="en-US"/>
              <a:t>OPT flow time is O(T</a:t>
            </a:r>
            <a:r>
              <a:rPr lang="en-US" baseline="30000"/>
              <a:t>2</a:t>
            </a:r>
            <a:r>
              <a:rPr lang="en-US"/>
              <a:t>+L)</a:t>
            </a:r>
          </a:p>
          <a:p>
            <a:r>
              <a:rPr lang="en-US"/>
              <a:t> </a:t>
            </a:r>
            <a:r>
              <a:rPr lang="el-GR"/>
              <a:t>Ω</a:t>
            </a:r>
            <a:r>
              <a:rPr lang="en-US"/>
              <a:t>(T) lower bound on any online algorithm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9" grpId="0" animBg="1"/>
      <p:bldP spid="86030" grpId="0" animBg="1"/>
      <p:bldP spid="86031" grpId="0" animBg="1"/>
      <p:bldP spid="86032" grpId="0" animBg="1"/>
      <p:bldP spid="86035" grpId="0" animBg="1"/>
      <p:bldP spid="86036" grpId="0" animBg="1"/>
      <p:bldP spid="86037" grpId="0" animBg="1"/>
      <p:bldP spid="86038" grpId="0" animBg="1"/>
      <p:bldP spid="86039" grpId="0" animBg="1"/>
      <p:bldP spid="86040" grpId="0" animBg="1"/>
      <p:bldP spid="86041" grpId="0" animBg="1"/>
      <p:bldP spid="86042" grpId="0" animBg="1"/>
      <p:bldP spid="86043" grpId="0" animBg="1"/>
      <p:bldP spid="86044" grpId="0" animBg="1"/>
      <p:bldP spid="86045" grpId="0" animBg="1"/>
      <p:bldP spid="86056" grpId="0" animBg="1"/>
      <p:bldP spid="86057" grpId="0" animBg="1"/>
      <p:bldP spid="86058" grpId="0" animBg="1"/>
      <p:bldP spid="86058" grpId="1" animBg="1"/>
      <p:bldP spid="86059" grpId="0" animBg="1"/>
      <p:bldP spid="86060" grpId="0" animBg="1"/>
      <p:bldP spid="86060" grpId="1" animBg="1"/>
      <p:bldP spid="86062" grpId="0" animBg="1"/>
      <p:bldP spid="86062" grpId="1" animBg="1"/>
      <p:bldP spid="86063" grpId="0" animBg="1"/>
      <p:bldP spid="86064" grpId="0" animBg="1"/>
      <p:bldP spid="86065" grpId="0" animBg="1"/>
      <p:bldP spid="86066" grpId="0" animBg="1"/>
      <p:bldP spid="86066" grpId="1" animBg="1"/>
      <p:bldP spid="86067" grpId="0" animBg="1"/>
      <p:bldP spid="86067" grpId="1" animBg="1"/>
      <p:bldP spid="86068" grpId="0" animBg="1"/>
      <p:bldP spid="86068" grpId="1" animBg="1"/>
      <p:bldP spid="86069" grpId="0" animBg="1"/>
      <p:bldP spid="86069" grpId="1" animBg="1"/>
      <p:bldP spid="86070" grpId="0" animBg="1"/>
      <p:bldP spid="86071" grpId="0" animBg="1"/>
      <p:bldP spid="86072" grpId="0" animBg="1"/>
      <p:bldP spid="86073" grpId="0" animBg="1"/>
      <p:bldP spid="86074" grpId="0" animBg="1"/>
      <p:bldP spid="86075" grpId="0" animBg="1"/>
      <p:bldP spid="86076" grpId="0" animBg="1"/>
      <p:bldP spid="86077" grpId="0" animBg="1"/>
      <p:bldP spid="86078" grpId="0" animBg="1"/>
      <p:bldP spid="86079" grpId="0" animBg="1"/>
      <p:bldP spid="86080" grpId="0" animBg="1"/>
      <p:bldP spid="86081" grpId="0" animBg="1"/>
      <p:bldP spid="86082" grpId="0" animBg="1"/>
      <p:bldP spid="86083" grpId="0" animBg="1"/>
      <p:bldP spid="86084" grpId="0" animBg="1"/>
      <p:bldP spid="86085" grpId="0" animBg="1"/>
      <p:bldP spid="86086" grpId="0" animBg="1"/>
      <p:bldP spid="86087" grpId="0" animBg="1"/>
      <p:bldP spid="86088" grpId="0" animBg="1"/>
      <p:bldP spid="86089" grpId="0" animBg="1"/>
      <p:bldP spid="86090" grpId="0" animBg="1"/>
      <p:bldP spid="86091" grpId="0" animBg="1"/>
      <p:bldP spid="86092" grpId="0" animBg="1"/>
      <p:bldP spid="86093" grpId="0" animBg="1"/>
      <p:bldP spid="86094" grpId="0" animBg="1"/>
      <p:bldP spid="86095" grpId="0" animBg="1"/>
      <p:bldP spid="86096" grpId="0" animBg="1"/>
      <p:bldP spid="86097" grpId="0" animBg="1"/>
      <p:bldP spid="86098" grpId="0" animBg="1"/>
      <p:bldP spid="86099" grpId="0" animBg="1"/>
      <p:bldP spid="86100" grpId="0" animBg="1"/>
      <p:bldP spid="86100" grpId="1" animBg="1"/>
      <p:bldP spid="86101" grpId="0" animBg="1"/>
      <p:bldP spid="86101" grpId="1" animBg="1"/>
      <p:bldP spid="86102" grpId="0" animBg="1"/>
      <p:bldP spid="86102" grpId="1" animBg="1"/>
      <p:bldP spid="86103" grpId="0" animBg="1"/>
      <p:bldP spid="86103" grpId="1" animBg="1"/>
      <p:bldP spid="86104" grpId="0" animBg="1"/>
      <p:bldP spid="86105" grpId="0" animBg="1"/>
      <p:bldP spid="86106" grpId="0"/>
      <p:bldP spid="86107" grpId="0"/>
      <p:bldP spid="86108" grpId="0"/>
      <p:bldP spid="86111" grpId="0" animBg="1"/>
      <p:bldP spid="86112" grpId="0" animBg="1"/>
      <p:bldP spid="86113" grpId="0" animBg="1"/>
      <p:bldP spid="86113" grpId="1" animBg="1"/>
      <p:bldP spid="86113" grpId="2" animBg="1"/>
      <p:bldP spid="86114" grpId="0" animBg="1"/>
      <p:bldP spid="86115" grpId="0" animBg="1"/>
      <p:bldP spid="86116" grpId="0" animBg="1"/>
      <p:bldP spid="86118" grpId="0"/>
      <p:bldP spid="86130" grpId="0" animBg="1"/>
      <p:bldP spid="86135" grpId="0" animBg="1"/>
      <p:bldP spid="861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 smtClean="0">
                <a:solidFill>
                  <a:schemeClr val="accent6"/>
                </a:solidFill>
              </a:rPr>
              <a:t>Other Models</a:t>
            </a:r>
            <a:endParaRPr lang="en-IN" dirty="0" smtClean="0">
              <a:solidFill>
                <a:schemeClr val="accent6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/>
            <a:r>
              <a:rPr lang="en-US" dirty="0" smtClean="0"/>
              <a:t>What if we allow the algorithm extra resources ?</a:t>
            </a:r>
          </a:p>
          <a:p>
            <a:pPr eaLnBrk="1"/>
            <a:r>
              <a:rPr lang="en-US" dirty="0" smtClean="0"/>
              <a:t>In particular, suppose the algorithm can process (1+</a:t>
            </a:r>
            <a:r>
              <a:rPr lang="el-GR" dirty="0" smtClean="0"/>
              <a:t>ε</a:t>
            </a:r>
            <a:r>
              <a:rPr lang="en-US" dirty="0" smtClean="0"/>
              <a:t>) units in 1 time-unit. [first proposed by Kalyanasundaram,Pruhs95]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876800"/>
            <a:ext cx="5245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Resource Augmentation Model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 smtClean="0">
                <a:solidFill>
                  <a:schemeClr val="accent6"/>
                </a:solidFill>
              </a:rPr>
              <a:t>Resource  Augmentation</a:t>
            </a:r>
            <a:endParaRPr lang="en-IN" dirty="0" smtClean="0">
              <a:solidFill>
                <a:schemeClr val="accent6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 eaLnBrk="1">
              <a:defRPr/>
            </a:pPr>
            <a:r>
              <a:rPr lang="en-US" dirty="0" smtClean="0"/>
              <a:t>For a single machine, many natural scheduling algorithms are O(1/</a:t>
            </a:r>
            <a:r>
              <a:rPr lang="en-US" dirty="0" err="1" smtClean="0">
                <a:latin typeface="Symbol" pitchFamily="18" charset="2"/>
              </a:rPr>
              <a:t>e</a:t>
            </a:r>
            <a:r>
              <a:rPr lang="en-US" baseline="30000" dirty="0" err="1" smtClean="0">
                <a:latin typeface="+mj-lt"/>
              </a:rPr>
              <a:t>O</a:t>
            </a:r>
            <a:r>
              <a:rPr lang="en-US" baseline="30000" dirty="0" smtClean="0">
                <a:latin typeface="+mj-lt"/>
              </a:rPr>
              <a:t>(1)</a:t>
            </a:r>
            <a:r>
              <a:rPr lang="en-US" dirty="0" smtClean="0"/>
              <a:t>)-competitive with respect to any L</a:t>
            </a:r>
            <a:r>
              <a:rPr lang="en-US" baseline="-25000" dirty="0" smtClean="0"/>
              <a:t>p</a:t>
            </a:r>
            <a:r>
              <a:rPr lang="en-US" dirty="0" smtClean="0"/>
              <a:t> norm </a:t>
            </a:r>
            <a:r>
              <a:rPr lang="en-US" sz="2200" dirty="0" smtClean="0"/>
              <a:t>[</a:t>
            </a:r>
            <a:r>
              <a:rPr lang="en-US" sz="2200" dirty="0" err="1" smtClean="0"/>
              <a:t>Bansal</a:t>
            </a:r>
            <a:r>
              <a:rPr lang="en-US" sz="2200" dirty="0" smtClean="0"/>
              <a:t> </a:t>
            </a:r>
            <a:r>
              <a:rPr lang="en-US" sz="2200" dirty="0" err="1" smtClean="0"/>
              <a:t>Pruhs</a:t>
            </a:r>
            <a:r>
              <a:rPr lang="en-US" sz="2200" dirty="0" smtClean="0"/>
              <a:t> ‘03]</a:t>
            </a:r>
          </a:p>
          <a:p>
            <a:pPr eaLnBrk="1">
              <a:defRPr/>
            </a:pPr>
            <a:r>
              <a:rPr lang="en-US" dirty="0" smtClean="0"/>
              <a:t> Parallel machines : randomly assign each job to a machine – O(1/</a:t>
            </a:r>
            <a:r>
              <a:rPr lang="en-US" dirty="0" err="1" smtClean="0">
                <a:latin typeface="Symbol" pitchFamily="18" charset="2"/>
              </a:rPr>
              <a:t>e</a:t>
            </a:r>
            <a:r>
              <a:rPr lang="en-US" baseline="30000" dirty="0" err="1" smtClean="0"/>
              <a:t>O</a:t>
            </a:r>
            <a:r>
              <a:rPr lang="en-US" baseline="30000" dirty="0" smtClean="0"/>
              <a:t>(1)</a:t>
            </a:r>
            <a:r>
              <a:rPr lang="en-US" dirty="0" smtClean="0"/>
              <a:t>) competitive </a:t>
            </a:r>
          </a:p>
          <a:p>
            <a:pPr eaLnBrk="1">
              <a:buFont typeface="Wingdings" pitchFamily="2" charset="2"/>
              <a:buNone/>
              <a:defRPr/>
            </a:pPr>
            <a:r>
              <a:rPr lang="en-US" sz="1800" dirty="0" smtClean="0"/>
              <a:t>                                                           [</a:t>
            </a:r>
            <a:r>
              <a:rPr lang="en-US" sz="1800" dirty="0" err="1" smtClean="0"/>
              <a:t>Chekuri</a:t>
            </a:r>
            <a:r>
              <a:rPr lang="en-US" sz="1800" dirty="0" smtClean="0"/>
              <a:t>, </a:t>
            </a:r>
            <a:r>
              <a:rPr lang="en-US" sz="1800" dirty="0" err="1" smtClean="0"/>
              <a:t>Goel</a:t>
            </a:r>
            <a:r>
              <a:rPr lang="en-US" sz="1800" dirty="0" smtClean="0"/>
              <a:t>, </a:t>
            </a:r>
            <a:r>
              <a:rPr lang="en-US" sz="1800" dirty="0" err="1" smtClean="0"/>
              <a:t>Khanna</a:t>
            </a:r>
            <a:r>
              <a:rPr lang="en-US" sz="1800" dirty="0" smtClean="0"/>
              <a:t>, Kumar ’04]</a:t>
            </a:r>
          </a:p>
          <a:p>
            <a:pPr eaLnBrk="1">
              <a:buFont typeface="Wingdings" pitchFamily="2" charset="2"/>
              <a:buNone/>
              <a:defRPr/>
            </a:pPr>
            <a:endParaRPr lang="en-US" sz="1800" dirty="0" smtClean="0"/>
          </a:p>
          <a:p>
            <a:pPr eaLnBrk="1">
              <a:defRPr/>
            </a:pPr>
            <a:r>
              <a:rPr lang="en-US" sz="2800" dirty="0" smtClean="0"/>
              <a:t>Unrelated Machines : </a:t>
            </a:r>
            <a:r>
              <a:rPr lang="en-US" sz="2800" dirty="0" smtClean="0">
                <a:latin typeface="Comic Sans MS"/>
              </a:rPr>
              <a:t>O(1/</a:t>
            </a:r>
            <a:r>
              <a:rPr lang="en-US" sz="2800" dirty="0" smtClean="0">
                <a:latin typeface="Symbol" pitchFamily="18" charset="2"/>
              </a:rPr>
              <a:t>e</a:t>
            </a:r>
            <a:r>
              <a:rPr lang="en-US" sz="2800" baseline="30000" dirty="0" smtClean="0">
                <a:latin typeface="Comic Sans MS"/>
              </a:rPr>
              <a:t>2</a:t>
            </a:r>
            <a:r>
              <a:rPr lang="en-US" sz="2800" dirty="0" smtClean="0"/>
              <a:t>)-competitive, even for weighted case. </a:t>
            </a:r>
            <a:r>
              <a:rPr lang="en-US" sz="1800" dirty="0" smtClean="0"/>
              <a:t>[</a:t>
            </a:r>
            <a:r>
              <a:rPr lang="en-US" sz="1800" dirty="0" err="1" smtClean="0"/>
              <a:t>Chadha</a:t>
            </a:r>
            <a:r>
              <a:rPr lang="en-US" sz="1800" dirty="0" smtClean="0"/>
              <a:t>, </a:t>
            </a:r>
            <a:r>
              <a:rPr lang="en-US" sz="1800" dirty="0" err="1" smtClean="0"/>
              <a:t>Garg</a:t>
            </a:r>
            <a:r>
              <a:rPr lang="en-US" sz="1800" dirty="0" smtClean="0"/>
              <a:t>, Kumar, </a:t>
            </a:r>
            <a:r>
              <a:rPr lang="en-US" sz="1800" dirty="0" err="1" smtClean="0"/>
              <a:t>Muralidhara</a:t>
            </a:r>
            <a:r>
              <a:rPr lang="en-US" sz="1800" dirty="0" smtClean="0"/>
              <a:t> ‘09]</a:t>
            </a:r>
            <a:endParaRPr lang="en-US" sz="2800" dirty="0" smtClean="0"/>
          </a:p>
        </p:txBody>
      </p:sp>
      <p:pic>
        <p:nvPicPr>
          <p:cNvPr id="22532" name="Picture 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0400" y="3191375"/>
            <a:ext cx="46080" cy="4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 smtClean="0">
                <a:solidFill>
                  <a:schemeClr val="accent6"/>
                </a:solidFill>
              </a:rPr>
              <a:t>The plan for the next 30mins</a:t>
            </a:r>
            <a:endParaRPr lang="en-IN" dirty="0" smtClean="0">
              <a:solidFill>
                <a:schemeClr val="accent6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 eaLnBrk="1">
              <a:defRPr/>
            </a:pPr>
            <a:r>
              <a:rPr lang="en-US" sz="2800" dirty="0" smtClean="0"/>
              <a:t>An LP Formulation</a:t>
            </a:r>
          </a:p>
          <a:p>
            <a:pPr eaLnBrk="1">
              <a:defRPr/>
            </a:pPr>
            <a:endParaRPr lang="en-US" sz="2800" dirty="0" smtClean="0"/>
          </a:p>
          <a:p>
            <a:pPr eaLnBrk="1">
              <a:defRPr/>
            </a:pPr>
            <a:r>
              <a:rPr lang="en-US" sz="2800" dirty="0" smtClean="0"/>
              <a:t> Greedy algorithm for resource augmentation model for unrelated machines (all weights are 1)</a:t>
            </a:r>
          </a:p>
          <a:p>
            <a:pPr eaLnBrk="1">
              <a:defRPr/>
            </a:pPr>
            <a:endParaRPr lang="en-US" sz="2800" dirty="0" smtClean="0"/>
          </a:p>
          <a:p>
            <a:pPr eaLnBrk="1">
              <a:defRPr/>
            </a:pPr>
            <a:r>
              <a:rPr lang="en-US" sz="2800" dirty="0" smtClean="0"/>
              <a:t> Analysis by building a suitable dual</a:t>
            </a:r>
          </a:p>
          <a:p>
            <a:pPr eaLnBrk="1">
              <a:defRPr/>
            </a:pPr>
            <a:endParaRPr lang="en-US" sz="2800" dirty="0" smtClean="0"/>
          </a:p>
          <a:p>
            <a:pPr eaLnBrk="1">
              <a:defRPr/>
            </a:pPr>
            <a:r>
              <a:rPr lang="en-US" sz="2800" dirty="0" smtClean="0"/>
              <a:t> Extensions </a:t>
            </a:r>
          </a:p>
        </p:txBody>
      </p:sp>
      <p:pic>
        <p:nvPicPr>
          <p:cNvPr id="22532" name="Picture 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0400" y="3191375"/>
            <a:ext cx="46080" cy="4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smtClean="0">
                <a:solidFill>
                  <a:srgbClr val="0033CC"/>
                </a:solidFill>
              </a:rPr>
              <a:t>Fractional flow-time</a:t>
            </a:r>
            <a:endParaRPr lang="en-IN" dirty="0" smtClean="0">
              <a:solidFill>
                <a:srgbClr val="0033CC"/>
              </a:solidFill>
            </a:endParaRPr>
          </a:p>
        </p:txBody>
      </p:sp>
      <p:pic>
        <p:nvPicPr>
          <p:cNvPr id="3077" name="Picture 4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0400" y="3191375"/>
            <a:ext cx="46080" cy="4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2971800"/>
            <a:ext cx="8100772" cy="2315136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en-US" sz="2900" dirty="0" err="1">
                <a:latin typeface="Comic Sans MS"/>
              </a:rPr>
              <a:t>p</a:t>
            </a:r>
            <a:r>
              <a:rPr lang="en-US" sz="2900" baseline="-25000" dirty="0" err="1">
                <a:latin typeface="Comic Sans MS"/>
              </a:rPr>
              <a:t>j</a:t>
            </a:r>
            <a:r>
              <a:rPr lang="en-US" sz="2900" dirty="0">
                <a:latin typeface="Comic Sans MS"/>
              </a:rPr>
              <a:t>(t</a:t>
            </a:r>
            <a:r>
              <a:rPr lang="en-US" sz="2900" dirty="0">
                <a:latin typeface="+mj-lt"/>
              </a:rPr>
              <a:t>) = remaining </a:t>
            </a:r>
            <a:r>
              <a:rPr lang="en-US" sz="2900" dirty="0" smtClean="0">
                <a:latin typeface="+mj-lt"/>
              </a:rPr>
              <a:t>processing </a:t>
            </a:r>
            <a:r>
              <a:rPr lang="en-US" sz="2900" dirty="0">
                <a:latin typeface="+mj-lt"/>
              </a:rPr>
              <a:t>of job j at time t </a:t>
            </a:r>
          </a:p>
          <a:p>
            <a:pPr>
              <a:defRPr/>
            </a:pPr>
            <a:r>
              <a:rPr lang="en-US" sz="2900" dirty="0">
                <a:latin typeface="+mj-lt"/>
              </a:rPr>
              <a:t>        </a:t>
            </a:r>
          </a:p>
          <a:p>
            <a:pPr>
              <a:defRPr/>
            </a:pPr>
            <a:r>
              <a:rPr lang="en-US" sz="2900" dirty="0" smtClean="0">
                <a:latin typeface="+mj-lt"/>
              </a:rPr>
              <a:t> remaining fraction   at time t =</a:t>
            </a:r>
            <a:endParaRPr lang="en-US" sz="2900" dirty="0">
              <a:latin typeface="+mj-lt"/>
            </a:endParaRPr>
          </a:p>
          <a:p>
            <a:pPr>
              <a:defRPr/>
            </a:pPr>
            <a:endParaRPr lang="en-US" sz="2900" dirty="0">
              <a:latin typeface="+mj-lt"/>
            </a:endParaRPr>
          </a:p>
          <a:p>
            <a:pPr>
              <a:defRPr/>
            </a:pPr>
            <a:r>
              <a:rPr lang="en-US" sz="2900" dirty="0">
                <a:latin typeface="+mj-lt"/>
              </a:rPr>
              <a:t> </a:t>
            </a:r>
            <a:endParaRPr lang="en-IN" sz="2900" dirty="0">
              <a:latin typeface="cmmi10"/>
            </a:endParaRPr>
          </a:p>
        </p:txBody>
      </p:sp>
      <p:pic>
        <p:nvPicPr>
          <p:cNvPr id="3079" name="Picture 7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50400" y="3191375"/>
            <a:ext cx="46080" cy="4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724400" y="4191000"/>
          <a:ext cx="3838575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0" name="Equation" r:id="rId8" imgW="1549080" imgH="469800" progId="Equation.3">
                  <p:embed/>
                </p:oleObj>
              </mc:Choice>
              <mc:Fallback>
                <p:oleObj name="Equation" r:id="rId8" imgW="1549080" imgH="469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191000"/>
                        <a:ext cx="3838575" cy="1163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5800" y="5791200"/>
            <a:ext cx="7220723" cy="530032"/>
          </a:xfrm>
          <a:prstGeom prst="rect">
            <a:avLst/>
          </a:prstGeom>
          <a:noFill/>
        </p:spPr>
        <p:txBody>
          <a:bodyPr wrap="none" lIns="82945" tIns="41473" rIns="82945" bIns="41473">
            <a:spAutoFit/>
          </a:bodyPr>
          <a:lstStyle/>
          <a:p>
            <a:pPr>
              <a:defRPr/>
            </a:pPr>
            <a:r>
              <a:rPr lang="en-US" sz="2900" dirty="0">
                <a:solidFill>
                  <a:srgbClr val="0070C0"/>
                </a:solidFill>
                <a:latin typeface="+mj-lt"/>
              </a:rPr>
              <a:t>Fractional flow-time of j </a:t>
            </a:r>
            <a:r>
              <a:rPr lang="en-US" sz="2900" dirty="0"/>
              <a:t>= </a:t>
            </a:r>
            <a:r>
              <a:rPr lang="en-US" sz="2900" dirty="0">
                <a:latin typeface="Symbol"/>
                <a:sym typeface="Symbol"/>
              </a:rPr>
              <a:t></a:t>
            </a:r>
            <a:r>
              <a:rPr lang="en-US" sz="2900" baseline="-25000" dirty="0">
                <a:latin typeface="+mn-lt"/>
                <a:sym typeface="Symbol"/>
              </a:rPr>
              <a:t>t</a:t>
            </a:r>
            <a:r>
              <a:rPr lang="en-US" sz="2900" baseline="-25000" dirty="0">
                <a:latin typeface="Symbol"/>
                <a:sym typeface="Symbol"/>
              </a:rPr>
              <a:t> </a:t>
            </a:r>
            <a:r>
              <a:rPr lang="en-US" sz="2900" baseline="-25000" dirty="0">
                <a:latin typeface="cmsy10"/>
                <a:sym typeface="Symbol"/>
              </a:rPr>
              <a:t>¸ </a:t>
            </a:r>
            <a:r>
              <a:rPr lang="en-US" sz="2900" baseline="-25000" dirty="0" err="1">
                <a:latin typeface="Comic Sans MS"/>
                <a:sym typeface="Symbol"/>
              </a:rPr>
              <a:t>r</a:t>
            </a:r>
            <a:r>
              <a:rPr lang="en-US" sz="2900" baseline="-50000" dirty="0" err="1">
                <a:latin typeface="Comic Sans MS"/>
                <a:sym typeface="Symbol"/>
              </a:rPr>
              <a:t>j</a:t>
            </a:r>
            <a:r>
              <a:rPr lang="en-US" sz="2900" dirty="0">
                <a:latin typeface="+mn-lt"/>
                <a:sym typeface="Symbol"/>
              </a:rPr>
              <a:t> </a:t>
            </a:r>
            <a:r>
              <a:rPr lang="en-US" sz="2900" dirty="0" err="1">
                <a:latin typeface="Comic Sans MS"/>
              </a:rPr>
              <a:t>p</a:t>
            </a:r>
            <a:r>
              <a:rPr lang="en-US" sz="2900" baseline="-25000" dirty="0" err="1">
                <a:latin typeface="Comic Sans MS"/>
              </a:rPr>
              <a:t>j</a:t>
            </a:r>
            <a:r>
              <a:rPr lang="en-US" sz="2900" dirty="0">
                <a:latin typeface="Comic Sans MS"/>
              </a:rPr>
              <a:t>(t</a:t>
            </a:r>
            <a:r>
              <a:rPr lang="en-US" sz="2900" dirty="0" smtClean="0"/>
              <a:t>)/</a:t>
            </a:r>
            <a:r>
              <a:rPr lang="en-US" sz="2900" dirty="0" err="1" smtClean="0">
                <a:latin typeface="+mj-lt"/>
              </a:rPr>
              <a:t>p</a:t>
            </a:r>
            <a:r>
              <a:rPr lang="en-US" sz="2900" baseline="-25000" dirty="0" err="1" smtClean="0">
                <a:latin typeface="+mj-lt"/>
              </a:rPr>
              <a:t>ij</a:t>
            </a:r>
            <a:endParaRPr lang="en-IN" sz="2900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752600"/>
            <a:ext cx="4118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Recall,  flow-time of j =</a:t>
            </a:r>
            <a:endParaRPr lang="en-US" sz="2800" dirty="0">
              <a:latin typeface="+mj-lt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48200" y="1447800"/>
          <a:ext cx="685800" cy="1215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1" name="Equation" r:id="rId10" imgW="279360" imgH="495000" progId="Equation.3">
                  <p:embed/>
                </p:oleObj>
              </mc:Choice>
              <mc:Fallback>
                <p:oleObj name="Equation" r:id="rId10" imgW="279360" imgH="495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47800"/>
                        <a:ext cx="685800" cy="1215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smtClean="0">
                <a:solidFill>
                  <a:srgbClr val="0033CC"/>
                </a:solidFill>
              </a:rPr>
              <a:t>Fractional flow-time</a:t>
            </a:r>
            <a:endParaRPr lang="en-IN" dirty="0" smtClean="0">
              <a:solidFill>
                <a:srgbClr val="0033CC"/>
              </a:solidFill>
            </a:endParaRPr>
          </a:p>
        </p:txBody>
      </p:sp>
      <p:pic>
        <p:nvPicPr>
          <p:cNvPr id="24579" name="Picture 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0400" y="3191375"/>
            <a:ext cx="46080" cy="4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 bwMode="auto">
          <a:xfrm>
            <a:off x="1008000" y="3040160"/>
            <a:ext cx="66614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auto">
          <a:xfrm>
            <a:off x="1905000" y="2590800"/>
            <a:ext cx="5184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sp>
        <p:nvSpPr>
          <p:cNvPr id="10" name="Rectangle 9"/>
          <p:cNvSpPr/>
          <p:nvPr/>
        </p:nvSpPr>
        <p:spPr bwMode="auto">
          <a:xfrm>
            <a:off x="3405600" y="2586512"/>
            <a:ext cx="5184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sp>
        <p:nvSpPr>
          <p:cNvPr id="11" name="Rectangle 10"/>
          <p:cNvSpPr/>
          <p:nvPr/>
        </p:nvSpPr>
        <p:spPr bwMode="auto">
          <a:xfrm>
            <a:off x="5868000" y="2586512"/>
            <a:ext cx="5184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sp>
        <p:nvSpPr>
          <p:cNvPr id="24584" name="TextBox 11"/>
          <p:cNvSpPr txBox="1">
            <a:spLocks noChangeArrowheads="1"/>
          </p:cNvSpPr>
          <p:nvPr/>
        </p:nvSpPr>
        <p:spPr bwMode="auto">
          <a:xfrm>
            <a:off x="1757125" y="3221262"/>
            <a:ext cx="29575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24585" name="TextBox 12"/>
          <p:cNvSpPr txBox="1">
            <a:spLocks noChangeArrowheads="1"/>
          </p:cNvSpPr>
          <p:nvPr/>
        </p:nvSpPr>
        <p:spPr bwMode="auto">
          <a:xfrm>
            <a:off x="3776125" y="3221262"/>
            <a:ext cx="29575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24586" name="TextBox 13"/>
          <p:cNvSpPr txBox="1">
            <a:spLocks noChangeArrowheads="1"/>
          </p:cNvSpPr>
          <p:nvPr/>
        </p:nvSpPr>
        <p:spPr bwMode="auto">
          <a:xfrm>
            <a:off x="6159690" y="3214416"/>
            <a:ext cx="42399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dirty="0"/>
              <a:t>12</a:t>
            </a:r>
            <a:endParaRPr lang="en-IN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89601" y="3882648"/>
            <a:ext cx="7156603" cy="1622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500" dirty="0">
                <a:latin typeface="+mj-lt"/>
              </a:rPr>
              <a:t>Fractional flow-time = </a:t>
            </a:r>
            <a:r>
              <a:rPr lang="en-US" sz="2500" dirty="0" smtClean="0">
                <a:latin typeface="+mj-lt"/>
              </a:rPr>
              <a:t>1*2 </a:t>
            </a:r>
            <a:r>
              <a:rPr lang="en-US" sz="2500" dirty="0">
                <a:latin typeface="+mj-lt"/>
              </a:rPr>
              <a:t>+ </a:t>
            </a:r>
            <a:r>
              <a:rPr lang="en-US" sz="2500" dirty="0" smtClean="0">
                <a:latin typeface="+mj-lt"/>
              </a:rPr>
              <a:t>2/3*3 </a:t>
            </a:r>
            <a:r>
              <a:rPr lang="en-US" sz="2500" dirty="0">
                <a:latin typeface="+mj-lt"/>
              </a:rPr>
              <a:t>+ 1/3*7  </a:t>
            </a:r>
          </a:p>
          <a:p>
            <a:endParaRPr lang="en-US" sz="2500" dirty="0">
              <a:latin typeface="+mj-lt"/>
            </a:endParaRPr>
          </a:p>
          <a:p>
            <a:r>
              <a:rPr lang="en-US" sz="2500" dirty="0">
                <a:latin typeface="+mj-lt"/>
              </a:rPr>
              <a:t>Fractional flow-time can be much smaller than </a:t>
            </a:r>
          </a:p>
          <a:p>
            <a:r>
              <a:rPr lang="en-US" sz="2500" dirty="0">
                <a:latin typeface="+mj-lt"/>
              </a:rPr>
              <a:t>          (integral) flow-time </a:t>
            </a:r>
          </a:p>
        </p:txBody>
      </p:sp>
      <p:pic>
        <p:nvPicPr>
          <p:cNvPr id="16" name="Picture 15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96800" y="6460518"/>
            <a:ext cx="46080" cy="4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Connector 16"/>
          <p:cNvCxnSpPr/>
          <p:nvPr/>
        </p:nvCxnSpPr>
        <p:spPr bwMode="auto">
          <a:xfrm>
            <a:off x="619200" y="6280500"/>
            <a:ext cx="66614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943200" y="5826852"/>
            <a:ext cx="5184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sp>
        <p:nvSpPr>
          <p:cNvPr id="19" name="Rectangle 18"/>
          <p:cNvSpPr/>
          <p:nvPr/>
        </p:nvSpPr>
        <p:spPr bwMode="auto">
          <a:xfrm>
            <a:off x="1915200" y="5826852"/>
            <a:ext cx="12960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sp>
        <p:nvSpPr>
          <p:cNvPr id="20" name="Rectangle 19"/>
          <p:cNvSpPr/>
          <p:nvPr/>
        </p:nvSpPr>
        <p:spPr bwMode="auto">
          <a:xfrm>
            <a:off x="6710400" y="5826852"/>
            <a:ext cx="1296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2267450" y="3214417"/>
            <a:ext cx="29575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22" name="TextBox 11"/>
          <p:cNvSpPr txBox="1">
            <a:spLocks noChangeArrowheads="1"/>
          </p:cNvSpPr>
          <p:nvPr/>
        </p:nvSpPr>
        <p:spPr bwMode="auto">
          <a:xfrm>
            <a:off x="1202400" y="3221262"/>
            <a:ext cx="29575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Plan of the tutorial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Warmup- Analyse set cover (offline) using dual fitting</a:t>
            </a:r>
          </a:p>
          <a:p>
            <a:r>
              <a:rPr lang="en-IN" dirty="0" smtClean="0"/>
              <a:t>Dual fitting for online algorithms</a:t>
            </a:r>
          </a:p>
          <a:p>
            <a:pPr lvl="1"/>
            <a:r>
              <a:rPr lang="en-IN" dirty="0" smtClean="0"/>
              <a:t>Scheduling with speed augmentation</a:t>
            </a:r>
          </a:p>
          <a:p>
            <a:pPr lvl="1"/>
            <a:r>
              <a:rPr lang="en-IN" dirty="0" smtClean="0"/>
              <a:t>Scheduling with rejection.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9641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4325"/>
            <a:ext cx="8228013" cy="1062038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>
                <a:solidFill>
                  <a:srgbClr val="0000FF"/>
                </a:solidFill>
                <a:latin typeface="Comic Sans MS" pitchFamily="66" charset="0"/>
              </a:rPr>
              <a:t>Integer Program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55625" y="1882775"/>
            <a:ext cx="7794625" cy="2335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>
                <a:solidFill>
                  <a:srgbClr val="000000"/>
                </a:solidFill>
                <a:latin typeface="Comic Sans MS" pitchFamily="66" charset="0"/>
              </a:rPr>
              <a:t>Define 0-1 variables : 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>
              <a:solidFill>
                <a:srgbClr val="000000"/>
              </a:solidFill>
              <a:latin typeface="Comic Sans MS" pitchFamily="66" charset="0"/>
            </a:endParaRP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>
                <a:solidFill>
                  <a:srgbClr val="000000"/>
                </a:solidFill>
                <a:latin typeface="Comic Sans MS" pitchFamily="66" charset="0"/>
              </a:rPr>
              <a:t>     x(i,j,t) :  1 iff job j processed on i during [t,t+1]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r>
              <a:rPr lang="en-GB" sz="2500">
                <a:solidFill>
                  <a:srgbClr val="000000"/>
                </a:solidFill>
                <a:latin typeface="Comic Sans MS" pitchFamily="66" charset="0"/>
              </a:rPr>
              <a:t>    </a:t>
            </a:r>
          </a:p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55625" y="3625850"/>
            <a:ext cx="8026400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2200">
                <a:solidFill>
                  <a:srgbClr val="FF0000"/>
                </a:solidFill>
                <a:latin typeface="Comic Sans MS" pitchFamily="66" charset="0"/>
              </a:rPr>
              <a:t>Write constraints and objective in terms of these variables. 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473575" y="3871913"/>
            <a:ext cx="21145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38200" y="4495800"/>
            <a:ext cx="7391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Fractional flow-time of j = </a:t>
            </a:r>
            <a:r>
              <a:rPr lang="en-US" sz="2400" dirty="0" smtClean="0">
                <a:latin typeface="Symbol"/>
                <a:sym typeface="Symbol"/>
              </a:rPr>
              <a:t></a:t>
            </a:r>
            <a:r>
              <a:rPr lang="en-US" sz="2400" baseline="-25000" dirty="0" smtClean="0">
                <a:latin typeface="+mj-lt"/>
                <a:sym typeface="Symbol"/>
              </a:rPr>
              <a:t>t </a:t>
            </a:r>
            <a:r>
              <a:rPr lang="en-US" sz="2400" baseline="-25000" dirty="0" smtClean="0">
                <a:latin typeface="cmsy10"/>
                <a:sym typeface="Symbol"/>
              </a:rPr>
              <a:t>¸ </a:t>
            </a:r>
            <a:r>
              <a:rPr lang="en-US" sz="2400" baseline="-25000" dirty="0" err="1" smtClean="0">
                <a:latin typeface="Comic Sans MS"/>
                <a:sym typeface="Symbol"/>
              </a:rPr>
              <a:t>r</a:t>
            </a:r>
            <a:r>
              <a:rPr lang="en-US" sz="2400" baseline="-50000" dirty="0" err="1" smtClean="0">
                <a:latin typeface="Comic Sans MS"/>
                <a:sym typeface="Symbol"/>
              </a:rPr>
              <a:t>j</a:t>
            </a:r>
            <a:r>
              <a:rPr lang="en-US" sz="2400" dirty="0" smtClean="0">
                <a:latin typeface="+mj-lt"/>
              </a:rPr>
              <a:t> (</a:t>
            </a:r>
            <a:r>
              <a:rPr lang="en-US" sz="2400" dirty="0" smtClean="0">
                <a:latin typeface="Comic Sans MS"/>
              </a:rPr>
              <a:t>t-</a:t>
            </a:r>
            <a:r>
              <a:rPr lang="en-US" sz="2400" dirty="0" err="1" smtClean="0">
                <a:latin typeface="Comic Sans MS"/>
              </a:rPr>
              <a:t>r</a:t>
            </a:r>
            <a:r>
              <a:rPr lang="en-US" sz="2400" baseline="-25000" dirty="0" err="1" smtClean="0">
                <a:latin typeface="Comic Sans MS"/>
              </a:rPr>
              <a:t>j</a:t>
            </a:r>
            <a:r>
              <a:rPr lang="en-US" sz="2400" dirty="0" smtClean="0">
                <a:latin typeface="+mj-lt"/>
              </a:rPr>
              <a:t>) </a:t>
            </a:r>
            <a:r>
              <a:rPr lang="en-US" sz="2400" dirty="0" smtClean="0">
                <a:latin typeface="cmsy10"/>
              </a:rPr>
              <a:t>¢</a:t>
            </a:r>
            <a:r>
              <a:rPr lang="en-US" sz="2400" dirty="0" smtClean="0">
                <a:latin typeface="+mj-lt"/>
              </a:rPr>
              <a:t> x(</a:t>
            </a:r>
            <a:r>
              <a:rPr lang="en-US" sz="2400" dirty="0" err="1" smtClean="0">
                <a:latin typeface="+mj-lt"/>
              </a:rPr>
              <a:t>i,j,t</a:t>
            </a:r>
            <a:r>
              <a:rPr lang="en-US" sz="2400" dirty="0" smtClean="0">
                <a:latin typeface="+mj-lt"/>
              </a:rPr>
              <a:t>)/</a:t>
            </a:r>
            <a:r>
              <a:rPr lang="en-US" sz="2400" dirty="0" err="1" smtClean="0">
                <a:latin typeface="Comic Sans MS"/>
              </a:rPr>
              <a:t>p</a:t>
            </a:r>
            <a:r>
              <a:rPr lang="en-US" sz="2400" baseline="-25000" dirty="0" err="1" smtClean="0">
                <a:latin typeface="Comic Sans MS"/>
              </a:rPr>
              <a:t>ij</a:t>
            </a:r>
            <a:endParaRPr lang="en-US" sz="2400" baseline="-25000" dirty="0">
              <a:latin typeface="Comic Sans M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4325"/>
            <a:ext cx="8228013" cy="1062038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 smtClean="0">
                <a:solidFill>
                  <a:srgbClr val="0000FF"/>
                </a:solidFill>
                <a:latin typeface="Comic Sans MS" pitchFamily="66" charset="0"/>
              </a:rPr>
              <a:t>LP Relaxation</a:t>
            </a:r>
            <a:endParaRPr lang="en-GB" sz="40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55625" y="1882775"/>
            <a:ext cx="7794625" cy="2335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55625" y="3625850"/>
            <a:ext cx="8026400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endParaRPr lang="en-GB" sz="2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473575" y="3871913"/>
            <a:ext cx="21145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981200" y="1600200"/>
          <a:ext cx="4495800" cy="405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9" name="Equation" r:id="rId4" imgW="1815840" imgH="1803240" progId="Equation.3">
                  <p:embed/>
                </p:oleObj>
              </mc:Choice>
              <mc:Fallback>
                <p:oleObj name="Equation" r:id="rId4" imgW="1815840" imgH="1803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00200"/>
                        <a:ext cx="4495800" cy="4059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66800" y="6019800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One Caveat  … 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smtClean="0">
                <a:solidFill>
                  <a:srgbClr val="0033CC"/>
                </a:solidFill>
              </a:rPr>
              <a:t>Fractional flow-time</a:t>
            </a:r>
            <a:endParaRPr lang="en-IN" dirty="0" smtClean="0">
              <a:solidFill>
                <a:srgbClr val="0033CC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008000" y="3192560"/>
            <a:ext cx="66614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auto">
          <a:xfrm>
            <a:off x="1295400" y="2743200"/>
            <a:ext cx="5184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914400" y="3810000"/>
            <a:ext cx="66614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1295400" y="3352800"/>
            <a:ext cx="5184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914400" y="4343400"/>
            <a:ext cx="66614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1295400" y="3886200"/>
            <a:ext cx="5184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914400" y="5029200"/>
            <a:ext cx="666144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1303200" y="4575552"/>
            <a:ext cx="518400" cy="45364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/>
          <a:lstStyle/>
          <a:p>
            <a:pPr>
              <a:defRPr/>
            </a:pPr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457200" y="5334000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A job can be done simultaneously on many machines : flow-time is almost 0   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4325"/>
            <a:ext cx="8228013" cy="1062038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 smtClean="0">
                <a:solidFill>
                  <a:srgbClr val="0000FF"/>
                </a:solidFill>
                <a:latin typeface="Comic Sans MS" pitchFamily="66" charset="0"/>
              </a:rPr>
              <a:t>LP Relaxation</a:t>
            </a:r>
            <a:endParaRPr lang="en-GB" sz="40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55625" y="1882775"/>
            <a:ext cx="7794625" cy="2335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55625" y="3625850"/>
            <a:ext cx="8026400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endParaRPr lang="en-GB" sz="2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473575" y="3871913"/>
            <a:ext cx="21145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295400" y="1552575"/>
          <a:ext cx="5848350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3" name="Equation" r:id="rId4" imgW="2361960" imgH="1803240" progId="Equation.3">
                  <p:embed/>
                </p:oleObj>
              </mc:Choice>
              <mc:Fallback>
                <p:oleObj name="Equation" r:id="rId4" imgW="2361960" imgH="1803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52575"/>
                        <a:ext cx="5848350" cy="4060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66800" y="6019800"/>
            <a:ext cx="5468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Add a term for processing time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Our Algorithm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1828800"/>
            <a:ext cx="84064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When a job arrives, we dispatch it to one of the</a:t>
            </a:r>
          </a:p>
          <a:p>
            <a:r>
              <a:rPr lang="en-US" sz="2800" dirty="0" smtClean="0">
                <a:latin typeface="+mj-lt"/>
              </a:rPr>
              <a:t>        machines. 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Each machine just follows the optimal policy : </a:t>
            </a:r>
          </a:p>
          <a:p>
            <a:r>
              <a:rPr lang="en-US" sz="2800" dirty="0" smtClean="0">
                <a:solidFill>
                  <a:srgbClr val="0033CC"/>
                </a:solidFill>
                <a:latin typeface="+mj-lt"/>
              </a:rPr>
              <a:t>        Shortest Remaining Processing Time (SRPT)</a:t>
            </a:r>
            <a:endParaRPr lang="en-US" sz="2800" dirty="0">
              <a:solidFill>
                <a:srgbClr val="0033CC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5105400"/>
            <a:ext cx="55002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What is the dispatch policy ?   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           </a:t>
            </a:r>
            <a:r>
              <a:rPr lang="en-US" sz="2800" dirty="0" smtClean="0">
                <a:solidFill>
                  <a:srgbClr val="0033CC"/>
                </a:solidFill>
                <a:latin typeface="+mj-lt"/>
              </a:rPr>
              <a:t>GREEDY</a:t>
            </a:r>
            <a:endParaRPr lang="en-US" sz="2800" dirty="0">
              <a:solidFill>
                <a:srgbClr val="0033CC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425534" y="32004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p</a:t>
            </a:r>
            <a:r>
              <a:rPr lang="en-US" baseline="-25000" dirty="0" smtClean="0">
                <a:latin typeface="Comic Sans MS"/>
              </a:rPr>
              <a:t>j</a:t>
            </a:r>
            <a:r>
              <a:rPr lang="en-US" baseline="-50000" dirty="0" smtClean="0">
                <a:latin typeface="Comic Sans MS"/>
              </a:rPr>
              <a:t>1</a:t>
            </a:r>
            <a:r>
              <a:rPr lang="en-US" dirty="0" smtClean="0">
                <a:latin typeface="Comic Sans MS"/>
              </a:rPr>
              <a:t>(t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Our Algorithm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1447800"/>
            <a:ext cx="84257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When a job j arrives, compute for each machine </a:t>
            </a:r>
            <a:r>
              <a:rPr lang="en-US" sz="2800" dirty="0" err="1" smtClean="0">
                <a:latin typeface="+mj-lt"/>
              </a:rPr>
              <a:t>i</a:t>
            </a: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   the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increase</a:t>
            </a:r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in flow-time if we dispatch j to </a:t>
            </a:r>
            <a:r>
              <a:rPr lang="en-US" sz="2800" dirty="0" err="1" smtClean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. 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9000" y="31242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9000" y="3581400"/>
            <a:ext cx="762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000" y="4495800"/>
            <a:ext cx="7620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39000" y="47244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39000" y="5181600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01000" y="3124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1</a:t>
            </a:r>
            <a:endParaRPr lang="en-US" baseline="-25000" dirty="0"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1000" y="38100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2</a:t>
            </a:r>
            <a:endParaRPr lang="en-US" baseline="-25000" dirty="0"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9000" y="5867400"/>
            <a:ext cx="76200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01000" y="47244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Arial"/>
              </a:rPr>
              <a:t>r</a:t>
            </a:r>
            <a:endParaRPr lang="en-US" baseline="-25000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533400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r+1</a:t>
            </a:r>
            <a:endParaRPr lang="en-US" baseline="-25000" dirty="0"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7200" y="586740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Comic Sans MS"/>
              </a:rPr>
              <a:t>s</a:t>
            </a:r>
            <a:endParaRPr lang="en-US" baseline="-25000" dirty="0">
              <a:latin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2514600"/>
            <a:ext cx="6179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 arrives at time t : </a:t>
            </a:r>
            <a:r>
              <a:rPr lang="en-US" sz="2800" dirty="0" smtClean="0">
                <a:latin typeface="Comic Sans MS"/>
              </a:rPr>
              <a:t>p</a:t>
            </a:r>
            <a:r>
              <a:rPr lang="en-US" sz="2800" baseline="-25000" dirty="0" smtClean="0">
                <a:latin typeface="Comic Sans MS"/>
              </a:rPr>
              <a:t>ij</a:t>
            </a:r>
            <a:r>
              <a:rPr lang="en-US" sz="2800" baseline="-50000" dirty="0" smtClean="0">
                <a:latin typeface="Comic Sans MS"/>
              </a:rPr>
              <a:t>1</a:t>
            </a:r>
            <a:r>
              <a:rPr lang="en-US" sz="2800" dirty="0" smtClean="0">
                <a:latin typeface="+mj-lt"/>
              </a:rPr>
              <a:t>(t) </a:t>
            </a:r>
            <a:r>
              <a:rPr lang="en-US" sz="2800" dirty="0" smtClean="0">
                <a:latin typeface="cmsy10"/>
              </a:rPr>
              <a:t>·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smtClean="0">
                <a:latin typeface="Comic Sans MS"/>
              </a:rPr>
              <a:t>p</a:t>
            </a:r>
            <a:r>
              <a:rPr lang="en-US" sz="2800" baseline="-25000" dirty="0" smtClean="0">
                <a:latin typeface="Comic Sans MS"/>
              </a:rPr>
              <a:t>ij</a:t>
            </a:r>
            <a:r>
              <a:rPr lang="en-US" sz="2800" baseline="-50000" dirty="0" smtClean="0">
                <a:latin typeface="Comic Sans MS"/>
              </a:rPr>
              <a:t>2</a:t>
            </a:r>
            <a:r>
              <a:rPr lang="en-US" sz="2800" dirty="0" smtClean="0">
                <a:latin typeface="+mj-lt"/>
              </a:rPr>
              <a:t>(t) </a:t>
            </a:r>
            <a:r>
              <a:rPr lang="en-US" sz="2800" dirty="0" smtClean="0">
                <a:latin typeface="cmsy10"/>
              </a:rPr>
              <a:t>·</a:t>
            </a:r>
            <a:r>
              <a:rPr lang="en-US" sz="2800" dirty="0" smtClean="0">
                <a:latin typeface="+mj-lt"/>
              </a:rPr>
              <a:t> …</a:t>
            </a:r>
            <a:endParaRPr lang="en-US" sz="28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32105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ij</a:t>
            </a:r>
            <a:r>
              <a:rPr lang="en-US" sz="2800" baseline="-50000" dirty="0" err="1" smtClean="0">
                <a:latin typeface="Comic Sans MS"/>
              </a:rPr>
              <a:t>r</a:t>
            </a:r>
            <a:r>
              <a:rPr lang="en-US" sz="2800" dirty="0" smtClean="0">
                <a:latin typeface="+mj-lt"/>
              </a:rPr>
              <a:t>(t) &lt;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ij</a:t>
            </a:r>
            <a:r>
              <a:rPr lang="en-US" sz="2800" dirty="0" smtClean="0">
                <a:latin typeface="+mj-lt"/>
              </a:rPr>
              <a:t> &lt; </a:t>
            </a:r>
            <a:r>
              <a:rPr lang="en-US" sz="2800" dirty="0" smtClean="0">
                <a:latin typeface="Comic Sans MS"/>
              </a:rPr>
              <a:t>p</a:t>
            </a:r>
            <a:r>
              <a:rPr lang="en-US" sz="2800" baseline="-25000" dirty="0" smtClean="0">
                <a:latin typeface="Comic Sans MS"/>
              </a:rPr>
              <a:t>ij</a:t>
            </a:r>
            <a:r>
              <a:rPr lang="en-US" sz="2800" baseline="-50000" dirty="0" smtClean="0">
                <a:latin typeface="Comic Sans MS"/>
              </a:rPr>
              <a:t>r+1</a:t>
            </a:r>
            <a:r>
              <a:rPr lang="en-US" sz="2800" dirty="0" smtClean="0"/>
              <a:t>(t)</a:t>
            </a:r>
            <a:endParaRPr lang="en-US" sz="2800" baseline="-50000" dirty="0">
              <a:latin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4600" y="5410200"/>
            <a:ext cx="27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j</a:t>
            </a:r>
            <a:endParaRPr lang="en-US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6629400" y="5181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324600" y="5257800"/>
            <a:ext cx="8382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8077994" y="3352006"/>
            <a:ext cx="45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1000" y="4114800"/>
            <a:ext cx="53303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Increase in flow-time =</a:t>
            </a:r>
          </a:p>
          <a:p>
            <a:r>
              <a:rPr lang="en-US" sz="2800" dirty="0" smtClean="0">
                <a:latin typeface="+mj-lt"/>
              </a:rPr>
              <a:t>   </a:t>
            </a:r>
            <a:r>
              <a:rPr lang="en-US" sz="2800" dirty="0" smtClean="0">
                <a:latin typeface="Comic Sans MS"/>
              </a:rPr>
              <a:t>p</a:t>
            </a:r>
            <a:r>
              <a:rPr lang="en-US" sz="2800" baseline="-25000" dirty="0" smtClean="0">
                <a:latin typeface="Comic Sans MS"/>
              </a:rPr>
              <a:t>j</a:t>
            </a:r>
            <a:r>
              <a:rPr lang="en-US" sz="2800" baseline="-50000" dirty="0" smtClean="0">
                <a:latin typeface="Comic Sans MS"/>
              </a:rPr>
              <a:t>1</a:t>
            </a:r>
            <a:r>
              <a:rPr lang="en-US" sz="2800" dirty="0" smtClean="0">
                <a:latin typeface="Comic Sans MS"/>
              </a:rPr>
              <a:t>(t</a:t>
            </a:r>
            <a:r>
              <a:rPr lang="en-US" sz="2800" dirty="0" smtClean="0">
                <a:latin typeface="+mj-lt"/>
              </a:rPr>
              <a:t>) + … +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j</a:t>
            </a:r>
            <a:r>
              <a:rPr lang="en-US" sz="2800" baseline="-50000" dirty="0" err="1" smtClean="0">
                <a:latin typeface="Comic Sans MS"/>
              </a:rPr>
              <a:t>r</a:t>
            </a:r>
            <a:r>
              <a:rPr lang="en-US" sz="2800" dirty="0" smtClean="0">
                <a:latin typeface="Comic Sans MS"/>
              </a:rPr>
              <a:t>(t</a:t>
            </a:r>
            <a:r>
              <a:rPr lang="en-US" sz="2800" dirty="0" smtClean="0">
                <a:latin typeface="+mj-lt"/>
              </a:rPr>
              <a:t>) +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ij</a:t>
            </a:r>
            <a:r>
              <a:rPr lang="en-US" sz="2800" dirty="0" smtClean="0">
                <a:latin typeface="+mj-lt"/>
              </a:rPr>
              <a:t>+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ij</a:t>
            </a:r>
            <a:r>
              <a:rPr lang="en-US" sz="2800" dirty="0" smtClean="0">
                <a:latin typeface="+mj-lt"/>
              </a:rPr>
              <a:t>(s-r)</a:t>
            </a:r>
          </a:p>
          <a:p>
            <a:r>
              <a:rPr lang="en-US" sz="2800" dirty="0" smtClean="0">
                <a:latin typeface="+mj-lt"/>
              </a:rPr>
              <a:t>   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9" grpId="0" build="allAtOnce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/>
      <p:bldP spid="14" grpId="0"/>
      <p:bldP spid="15" grpId="0"/>
      <p:bldP spid="17" grpId="0"/>
      <p:bldP spid="18" grpId="0"/>
      <p:bldP spid="21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Our Algorithm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1447800"/>
            <a:ext cx="8728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When a job j arrives, compute for each machine </a:t>
            </a:r>
            <a:r>
              <a:rPr lang="en-US" sz="2800" dirty="0" err="1" smtClean="0">
                <a:latin typeface="+mj-lt"/>
              </a:rPr>
              <a:t>i</a:t>
            </a: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   the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increase</a:t>
            </a:r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in flow-time if we dispatch j to </a:t>
            </a:r>
            <a:r>
              <a:rPr lang="en-US" sz="2800" dirty="0" err="1" smtClean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. </a:t>
            </a:r>
            <a:endParaRPr lang="en-US" sz="28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1000" y="3276600"/>
            <a:ext cx="79896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Dispatch j to the machine for which </a:t>
            </a:r>
          </a:p>
          <a:p>
            <a:r>
              <a:rPr lang="en-US" sz="2800" dirty="0" smtClean="0">
                <a:latin typeface="+mj-lt"/>
              </a:rPr>
              <a:t>    increase in fractional flow-time is minimum. 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Analyzing our algorithm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2743200"/>
            <a:ext cx="7162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191000" y="2667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67200" y="2362200"/>
            <a:ext cx="3657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0" y="1905000"/>
            <a:ext cx="1588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Primal LP</a:t>
            </a:r>
            <a:endParaRPr lang="en-US" sz="2600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9600" y="2362200"/>
            <a:ext cx="3657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905000"/>
            <a:ext cx="13163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Dual LP</a:t>
            </a:r>
            <a:endParaRPr lang="en-US" sz="26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3924300" y="32385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57600" y="3581400"/>
            <a:ext cx="21130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LP opt. value</a:t>
            </a:r>
            <a:endParaRPr lang="en-US" sz="2600" dirty="0"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562600" y="2667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rot="10800000">
            <a:off x="5715000" y="28956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0" y="3276600"/>
            <a:ext cx="28328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Algorithm’s value</a:t>
            </a:r>
            <a:endParaRPr lang="en-US" sz="2600" dirty="0">
              <a:latin typeface="+mj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2438400" y="2667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57200" y="3581400"/>
            <a:ext cx="27142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Construct a dual</a:t>
            </a:r>
          </a:p>
          <a:p>
            <a:r>
              <a:rPr lang="en-US" sz="2600" dirty="0" smtClean="0">
                <a:latin typeface="+mj-lt"/>
              </a:rPr>
              <a:t>solution </a:t>
            </a:r>
            <a:endParaRPr lang="en-US" sz="2600" dirty="0">
              <a:latin typeface="+mj-lt"/>
            </a:endParaRPr>
          </a:p>
        </p:txBody>
      </p:sp>
      <p:cxnSp>
        <p:nvCxnSpPr>
          <p:cNvPr id="34" name="Straight Arrow Connector 33"/>
          <p:cNvCxnSpPr>
            <a:stCxn id="32" idx="0"/>
            <a:endCxn id="30" idx="3"/>
          </p:cNvCxnSpPr>
          <p:nvPr/>
        </p:nvCxnSpPr>
        <p:spPr>
          <a:xfrm rot="5400000" flipH="1" flipV="1">
            <a:off x="1745351" y="2866034"/>
            <a:ext cx="784318" cy="646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4800" y="4800600"/>
            <a:ext cx="83599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Show that the dual solution value and algorithm’s</a:t>
            </a:r>
          </a:p>
          <a:p>
            <a:r>
              <a:rPr lang="en-US" sz="2800" dirty="0" smtClean="0">
                <a:latin typeface="+mj-lt"/>
              </a:rPr>
              <a:t>  flow-time are close to each other. 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4325"/>
            <a:ext cx="8228013" cy="1062038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 smtClean="0">
                <a:solidFill>
                  <a:srgbClr val="0000FF"/>
                </a:solidFill>
                <a:latin typeface="Comic Sans MS" pitchFamily="66" charset="0"/>
              </a:rPr>
              <a:t>Dual LP</a:t>
            </a:r>
            <a:endParaRPr lang="en-GB" sz="40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55625" y="1882775"/>
            <a:ext cx="7794625" cy="2335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55625" y="3625850"/>
            <a:ext cx="8026400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endParaRPr lang="en-GB" sz="2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473575" y="3871913"/>
            <a:ext cx="21145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295400" y="1600200"/>
          <a:ext cx="5848350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name="Equation" r:id="rId4" imgW="2361960" imgH="1803240" progId="Equation.3">
                  <p:embed/>
                </p:oleObj>
              </mc:Choice>
              <mc:Fallback>
                <p:oleObj name="Equation" r:id="rId4" imgW="2361960" imgH="1803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600200"/>
                        <a:ext cx="5848350" cy="4060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00800" y="3429000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cmmi10"/>
              </a:rPr>
              <a:t>®</a:t>
            </a:r>
            <a:r>
              <a:rPr lang="en-US" sz="2800" baseline="-25000" dirty="0" smtClean="0">
                <a:solidFill>
                  <a:srgbClr val="0070C0"/>
                </a:solidFill>
                <a:latin typeface="cmmi10"/>
              </a:rPr>
              <a:t>j</a:t>
            </a:r>
            <a:endParaRPr lang="en-US" sz="2800" baseline="-25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0" y="4267200"/>
            <a:ext cx="56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cmmi10"/>
              </a:rPr>
              <a:t>¯</a:t>
            </a:r>
            <a:r>
              <a:rPr lang="en-US" sz="2800" baseline="-25000" dirty="0" smtClean="0">
                <a:solidFill>
                  <a:srgbClr val="0070C0"/>
                </a:solidFill>
                <a:latin typeface="+mj-lt"/>
              </a:rPr>
              <a:t>it</a:t>
            </a:r>
            <a:endParaRPr lang="en-US" sz="2800" baseline="-25000" dirty="0">
              <a:solidFill>
                <a:srgbClr val="0070C0"/>
              </a:solidFill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4325"/>
            <a:ext cx="8228013" cy="1062038"/>
          </a:xfrm>
          <a:ln/>
        </p:spPr>
        <p:txBody>
          <a:bodyPr lIns="0" tIns="0" rIns="0" bIns="0"/>
          <a:lstStyle/>
          <a:p>
            <a:pPr defTabSz="414338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4000" dirty="0" smtClean="0">
                <a:solidFill>
                  <a:srgbClr val="0000FF"/>
                </a:solidFill>
                <a:latin typeface="Comic Sans MS" pitchFamily="66" charset="0"/>
              </a:rPr>
              <a:t>Dual LP</a:t>
            </a:r>
            <a:endParaRPr lang="en-GB" sz="40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55625" y="1882775"/>
            <a:ext cx="7794625" cy="2335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</a:pPr>
            <a:endParaRPr lang="en-GB" sz="25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55625" y="3625850"/>
            <a:ext cx="8026400" cy="468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/>
          <a:lstStyle/>
          <a:p>
            <a:pPr defTabSz="414338" hangingPunct="0">
              <a:lnSpc>
                <a:spcPct val="117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endParaRPr lang="en-GB" sz="2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473575" y="3871913"/>
            <a:ext cx="21145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381500" y="3903663"/>
            <a:ext cx="165100" cy="404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263650" y="1828800"/>
          <a:ext cx="7137400" cy="303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1" name="Equation" r:id="rId4" imgW="2882880" imgH="1346040" progId="Equation.3">
                  <p:embed/>
                </p:oleObj>
              </mc:Choice>
              <mc:Fallback>
                <p:oleObj name="Equation" r:id="rId4" imgW="2882880" imgH="1346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828800"/>
                        <a:ext cx="7137400" cy="303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Set Cover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44538" y="2017713"/>
                <a:ext cx="8210550" cy="41148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en-US" dirty="0" smtClean="0"/>
                  <a:t>  We are given n elements U= {1,2,3,…,n} and subsets of U,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19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alt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alt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alt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alt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N" alt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alt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en-US" sz="1900" dirty="0" smtClean="0"/>
                  <a:t>.</a:t>
                </a: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endParaRPr lang="en-US" altLang="en-US" sz="1900" dirty="0" smtClean="0"/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en-US" dirty="0" smtClean="0"/>
                  <a:t>  A Set Cover is a collection of subsets which includes (covers) every element in U.</a:t>
                </a:r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endParaRPr lang="en-US" altLang="en-US" dirty="0" smtClean="0"/>
              </a:p>
              <a:p>
                <a:pPr eaLnBrk="1" hangingPunct="1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en-US" dirty="0" smtClean="0"/>
                  <a:t>  Want to find a set cover of minimum size. This is NP-hard.  </a:t>
                </a:r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4538" y="2017713"/>
                <a:ext cx="8210550" cy="4114800"/>
              </a:xfrm>
              <a:blipFill rotWithShape="0">
                <a:blip r:embed="rId2"/>
                <a:stretch>
                  <a:fillRect t="-3111" r="-2524" b="-74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19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8425534" y="32004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p</a:t>
            </a:r>
            <a:r>
              <a:rPr lang="en-US" baseline="-25000" dirty="0" smtClean="0">
                <a:latin typeface="Comic Sans MS"/>
              </a:rPr>
              <a:t>j</a:t>
            </a:r>
            <a:r>
              <a:rPr lang="en-US" baseline="-50000" dirty="0" smtClean="0">
                <a:latin typeface="Comic Sans MS"/>
              </a:rPr>
              <a:t>1</a:t>
            </a:r>
            <a:r>
              <a:rPr lang="en-US" dirty="0" smtClean="0">
                <a:latin typeface="Comic Sans MS"/>
              </a:rPr>
              <a:t>(t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4800" y="4419600"/>
            <a:ext cx="58047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mmi10"/>
              </a:rPr>
              <a:t>®</a:t>
            </a:r>
            <a:r>
              <a:rPr lang="en-US" sz="2800" baseline="-50000" dirty="0" smtClean="0">
                <a:latin typeface="cmmi10"/>
              </a:rPr>
              <a:t>j</a:t>
            </a:r>
            <a:r>
              <a:rPr lang="en-US" sz="2800" dirty="0" smtClean="0">
                <a:latin typeface="+mj-lt"/>
              </a:rPr>
              <a:t> = </a:t>
            </a:r>
            <a:r>
              <a:rPr lang="en-US" sz="2800" dirty="0" smtClean="0">
                <a:latin typeface="Comic Sans MS"/>
              </a:rPr>
              <a:t>p</a:t>
            </a:r>
            <a:r>
              <a:rPr lang="en-US" sz="2800" baseline="-25000" dirty="0" smtClean="0">
                <a:latin typeface="Comic Sans MS"/>
              </a:rPr>
              <a:t>j</a:t>
            </a:r>
            <a:r>
              <a:rPr lang="en-US" sz="2800" baseline="-50000" dirty="0" smtClean="0">
                <a:latin typeface="Comic Sans MS"/>
              </a:rPr>
              <a:t>1</a:t>
            </a:r>
            <a:r>
              <a:rPr lang="en-US" sz="2800" dirty="0" smtClean="0">
                <a:latin typeface="Comic Sans MS"/>
              </a:rPr>
              <a:t>(t</a:t>
            </a:r>
            <a:r>
              <a:rPr lang="en-US" sz="2800" dirty="0" smtClean="0">
                <a:latin typeface="+mj-lt"/>
              </a:rPr>
              <a:t>) + … +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j</a:t>
            </a:r>
            <a:r>
              <a:rPr lang="en-US" sz="2800" baseline="-50000" dirty="0" err="1" smtClean="0">
                <a:latin typeface="Comic Sans MS"/>
              </a:rPr>
              <a:t>r</a:t>
            </a:r>
            <a:r>
              <a:rPr lang="en-US" sz="2800" dirty="0" smtClean="0">
                <a:latin typeface="Comic Sans MS"/>
              </a:rPr>
              <a:t>(t</a:t>
            </a:r>
            <a:r>
              <a:rPr lang="en-US" sz="2800" dirty="0" smtClean="0">
                <a:latin typeface="+mj-lt"/>
              </a:rPr>
              <a:t>) +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ij</a:t>
            </a:r>
            <a:r>
              <a:rPr lang="en-US" sz="2800" baseline="-25000" dirty="0" smtClean="0">
                <a:latin typeface="Comic Sans MS"/>
              </a:rPr>
              <a:t> </a:t>
            </a:r>
            <a:r>
              <a:rPr lang="en-US" sz="2800" dirty="0" smtClean="0">
                <a:latin typeface="+mj-lt"/>
              </a:rPr>
              <a:t>+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ij</a:t>
            </a:r>
            <a:r>
              <a:rPr lang="en-US" sz="2800" dirty="0" smtClean="0">
                <a:latin typeface="Comic Sans MS"/>
              </a:rPr>
              <a:t>(s-r)</a:t>
            </a: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   </a:t>
            </a:r>
            <a:endParaRPr lang="en-US" sz="2800" dirty="0">
              <a:latin typeface="+mj-lt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Setting the Dual Values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1447800"/>
            <a:ext cx="84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When a job j arrives,  set </a:t>
            </a:r>
            <a:r>
              <a:rPr lang="en-US" sz="2800" dirty="0" smtClean="0">
                <a:latin typeface="cmmi10"/>
              </a:rPr>
              <a:t>®</a:t>
            </a:r>
            <a:r>
              <a:rPr lang="en-US" sz="2800" baseline="-25000" dirty="0" smtClean="0">
                <a:latin typeface="cmmi10"/>
              </a:rPr>
              <a:t>j</a:t>
            </a:r>
            <a:r>
              <a:rPr lang="en-US" sz="2800" dirty="0" smtClean="0">
                <a:latin typeface="+mj-lt"/>
              </a:rPr>
              <a:t> to the increase in flow-time when j is dispatched greedily. 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9000" y="31242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9000" y="3581400"/>
            <a:ext cx="762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000" y="4495800"/>
            <a:ext cx="7620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39000" y="47244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39000" y="5181600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01000" y="3124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1</a:t>
            </a:r>
            <a:endParaRPr lang="en-US" baseline="-25000" dirty="0"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1000" y="38100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2</a:t>
            </a:r>
            <a:endParaRPr lang="en-US" baseline="-25000" dirty="0"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9000" y="5867400"/>
            <a:ext cx="76200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01000" y="47244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Arial"/>
              </a:rPr>
              <a:t>r</a:t>
            </a:r>
            <a:endParaRPr lang="en-US" baseline="-25000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533400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r+1</a:t>
            </a:r>
            <a:endParaRPr lang="en-US" baseline="-25000" dirty="0"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7200" y="586740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Comic Sans MS"/>
              </a:rPr>
              <a:t>s</a:t>
            </a:r>
            <a:endParaRPr lang="en-US" baseline="-25000" dirty="0">
              <a:latin typeface="Comic Sans M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6629400" y="5181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8154194" y="3352006"/>
            <a:ext cx="45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1000" y="2753380"/>
            <a:ext cx="6179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 arrives at time t : </a:t>
            </a:r>
            <a:r>
              <a:rPr lang="en-US" sz="2800" dirty="0" smtClean="0">
                <a:latin typeface="Comic Sans MS"/>
              </a:rPr>
              <a:t>p</a:t>
            </a:r>
            <a:r>
              <a:rPr lang="en-US" sz="2800" baseline="-25000" dirty="0" smtClean="0">
                <a:latin typeface="Comic Sans MS"/>
              </a:rPr>
              <a:t>ij</a:t>
            </a:r>
            <a:r>
              <a:rPr lang="en-US" sz="2800" baseline="-50000" dirty="0" smtClean="0">
                <a:latin typeface="Comic Sans MS"/>
              </a:rPr>
              <a:t>1</a:t>
            </a:r>
            <a:r>
              <a:rPr lang="en-US" sz="2800" dirty="0" smtClean="0">
                <a:latin typeface="+mj-lt"/>
              </a:rPr>
              <a:t>(t) </a:t>
            </a:r>
            <a:r>
              <a:rPr lang="en-US" sz="2800" dirty="0" smtClean="0">
                <a:latin typeface="cmsy10"/>
              </a:rPr>
              <a:t>·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smtClean="0">
                <a:latin typeface="Comic Sans MS"/>
              </a:rPr>
              <a:t>p</a:t>
            </a:r>
            <a:r>
              <a:rPr lang="en-US" sz="2800" baseline="-25000" dirty="0" smtClean="0">
                <a:latin typeface="Comic Sans MS"/>
              </a:rPr>
              <a:t>ij</a:t>
            </a:r>
            <a:r>
              <a:rPr lang="en-US" sz="2800" baseline="-50000" dirty="0" smtClean="0">
                <a:latin typeface="Comic Sans MS"/>
              </a:rPr>
              <a:t>2</a:t>
            </a:r>
            <a:r>
              <a:rPr lang="en-US" sz="2800" dirty="0" smtClean="0">
                <a:latin typeface="+mj-lt"/>
              </a:rPr>
              <a:t>(t) </a:t>
            </a:r>
            <a:r>
              <a:rPr lang="en-US" sz="2800" dirty="0" smtClean="0">
                <a:latin typeface="cmsy10"/>
              </a:rPr>
              <a:t>·</a:t>
            </a:r>
            <a:r>
              <a:rPr lang="en-US" sz="2800" dirty="0" smtClean="0">
                <a:latin typeface="+mj-lt"/>
              </a:rPr>
              <a:t> …</a:t>
            </a:r>
            <a:endParaRPr lang="en-US" sz="28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" y="35153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ij</a:t>
            </a:r>
            <a:r>
              <a:rPr lang="en-US" sz="2800" baseline="-50000" dirty="0" err="1" smtClean="0">
                <a:latin typeface="Comic Sans MS"/>
              </a:rPr>
              <a:t>r</a:t>
            </a:r>
            <a:r>
              <a:rPr lang="en-US" sz="2800" dirty="0" smtClean="0">
                <a:latin typeface="+mj-lt"/>
              </a:rPr>
              <a:t>(t) &lt;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ij</a:t>
            </a:r>
            <a:r>
              <a:rPr lang="en-US" sz="2800" dirty="0" smtClean="0">
                <a:latin typeface="+mj-lt"/>
              </a:rPr>
              <a:t> &lt; </a:t>
            </a:r>
            <a:r>
              <a:rPr lang="en-US" sz="2800" dirty="0" smtClean="0">
                <a:latin typeface="Comic Sans MS"/>
              </a:rPr>
              <a:t>p</a:t>
            </a:r>
            <a:r>
              <a:rPr lang="en-US" sz="2800" baseline="-25000" dirty="0" smtClean="0">
                <a:latin typeface="Comic Sans MS"/>
              </a:rPr>
              <a:t>ij</a:t>
            </a:r>
            <a:r>
              <a:rPr lang="en-US" sz="2800" baseline="-50000" dirty="0" smtClean="0">
                <a:latin typeface="Comic Sans MS"/>
              </a:rPr>
              <a:t>r+1</a:t>
            </a:r>
            <a:r>
              <a:rPr lang="en-US" sz="2800" dirty="0" smtClean="0"/>
              <a:t>(t)</a:t>
            </a:r>
            <a:endParaRPr lang="en-US" sz="2800" baseline="-50000" dirty="0">
              <a:latin typeface="Comic Sans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1000" y="5257800"/>
            <a:ext cx="647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  <a:sym typeface="Symbol"/>
              </a:rPr>
              <a:t>Thus </a:t>
            </a:r>
            <a:r>
              <a:rPr lang="en-US" sz="2800" dirty="0" smtClean="0">
                <a:latin typeface="Symbol"/>
                <a:sym typeface="Symbol"/>
              </a:rPr>
              <a:t></a:t>
            </a:r>
            <a:r>
              <a:rPr lang="en-US" sz="2800" baseline="-25000" dirty="0" smtClean="0">
                <a:latin typeface="+mj-lt"/>
                <a:sym typeface="Symbol"/>
              </a:rPr>
              <a:t>j</a:t>
            </a:r>
            <a:r>
              <a:rPr lang="en-US" sz="2800" dirty="0" smtClean="0">
                <a:latin typeface="Symbol"/>
                <a:sym typeface="Symbol"/>
              </a:rPr>
              <a:t> </a:t>
            </a:r>
            <a:r>
              <a:rPr lang="el-GR" sz="2800" dirty="0" smtClean="0">
                <a:latin typeface="Times New Roman"/>
                <a:cs typeface="Times New Roman"/>
              </a:rPr>
              <a:t>α</a:t>
            </a:r>
            <a:r>
              <a:rPr lang="en-US" sz="2800" baseline="-25000" dirty="0" smtClean="0">
                <a:latin typeface="+mj-lt"/>
              </a:rPr>
              <a:t>j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+mj-lt"/>
              </a:rPr>
              <a:t>is equal  to the total  flow-time.</a:t>
            </a:r>
            <a:r>
              <a:rPr lang="en-US" sz="2800" baseline="-25000" dirty="0" smtClean="0">
                <a:latin typeface="+mj-lt"/>
              </a:rPr>
              <a:t>   </a:t>
            </a:r>
            <a:endParaRPr lang="en-US" sz="2800" baseline="-25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9" grpId="0" build="allAtOnce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/>
      <p:bldP spid="14" grpId="0"/>
      <p:bldP spid="15" grpId="0"/>
      <p:bldP spid="21" grpId="0"/>
      <p:bldP spid="22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81000" y="3200400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mmi10"/>
              </a:rPr>
              <a:t>¯</a:t>
            </a:r>
            <a:r>
              <a:rPr lang="en-US" sz="2800" baseline="-25000" dirty="0" smtClean="0">
                <a:latin typeface="+mj-lt"/>
              </a:rPr>
              <a:t>it</a:t>
            </a:r>
            <a:r>
              <a:rPr lang="en-US" sz="2800" dirty="0" smtClean="0">
                <a:latin typeface="+mj-lt"/>
              </a:rPr>
              <a:t> = </a:t>
            </a:r>
            <a:r>
              <a:rPr lang="en-US" sz="2800" dirty="0" smtClean="0">
                <a:latin typeface="Comic Sans MS"/>
              </a:rPr>
              <a:t>s</a:t>
            </a:r>
            <a:endParaRPr lang="en-US" sz="2800" dirty="0">
              <a:latin typeface="+mj-lt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Setting the Dual Values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9000" y="31242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9000" y="3581400"/>
            <a:ext cx="762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000" y="4495800"/>
            <a:ext cx="7620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39000" y="47244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39000" y="5181600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01000" y="3124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1</a:t>
            </a:r>
            <a:endParaRPr lang="en-US" baseline="-25000" dirty="0"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1000" y="38100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2</a:t>
            </a:r>
            <a:endParaRPr lang="en-US" baseline="-25000" dirty="0"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9000" y="5867400"/>
            <a:ext cx="76200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01000" y="47244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Arial"/>
              </a:rPr>
              <a:t>r</a:t>
            </a:r>
            <a:endParaRPr lang="en-US" baseline="-25000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533400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r+1</a:t>
            </a:r>
            <a:endParaRPr lang="en-US" baseline="-25000" dirty="0"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7200" y="586740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Comic Sans MS"/>
              </a:rPr>
              <a:t>s</a:t>
            </a:r>
            <a:endParaRPr lang="en-US" baseline="-25000" dirty="0">
              <a:latin typeface="Comic Sans M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6629400" y="5181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8077994" y="3352006"/>
            <a:ext cx="45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25534" y="32004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p</a:t>
            </a:r>
            <a:r>
              <a:rPr lang="en-US" baseline="-25000" dirty="0" smtClean="0">
                <a:latin typeface="Comic Sans MS"/>
              </a:rPr>
              <a:t>j</a:t>
            </a:r>
            <a:r>
              <a:rPr lang="en-US" baseline="-50000" dirty="0" smtClean="0">
                <a:latin typeface="Comic Sans MS"/>
              </a:rPr>
              <a:t>1</a:t>
            </a:r>
            <a:r>
              <a:rPr lang="en-US" dirty="0" smtClean="0">
                <a:latin typeface="Comic Sans MS"/>
              </a:rPr>
              <a:t>(t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800" y="1600200"/>
            <a:ext cx="84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Set </a:t>
            </a:r>
            <a:r>
              <a:rPr lang="en-US" sz="2800" dirty="0" smtClean="0">
                <a:latin typeface="cmmi10"/>
              </a:rPr>
              <a:t>¯</a:t>
            </a:r>
            <a:r>
              <a:rPr lang="en-US" sz="2800" baseline="-25000" dirty="0" smtClean="0">
                <a:latin typeface="+mj-lt"/>
              </a:rPr>
              <a:t>it</a:t>
            </a:r>
            <a:r>
              <a:rPr lang="en-US" sz="2800" dirty="0" smtClean="0">
                <a:latin typeface="+mj-lt"/>
              </a:rPr>
              <a:t> to be the number of jobs waiting at time t for machine </a:t>
            </a:r>
            <a:r>
              <a:rPr lang="en-US" sz="2800" dirty="0" err="1" smtClean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800" y="4648200"/>
            <a:ext cx="647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  <a:sym typeface="Symbol"/>
              </a:rPr>
              <a:t>Thus </a:t>
            </a:r>
            <a:r>
              <a:rPr lang="en-US" sz="2800" dirty="0" smtClean="0">
                <a:latin typeface="Symbol"/>
                <a:sym typeface="Symbol"/>
              </a:rPr>
              <a:t></a:t>
            </a:r>
            <a:r>
              <a:rPr lang="en-US" sz="2800" baseline="-25000" dirty="0" err="1" smtClean="0">
                <a:latin typeface="+mj-lt"/>
                <a:sym typeface="Symbol"/>
              </a:rPr>
              <a:t>i,t</a:t>
            </a:r>
            <a:r>
              <a:rPr lang="en-US" sz="2800" dirty="0" smtClean="0">
                <a:latin typeface="Symbol"/>
                <a:sym typeface="Symbol"/>
              </a:rPr>
              <a:t> </a:t>
            </a:r>
            <a:r>
              <a:rPr lang="en-US" sz="2800" dirty="0" smtClean="0">
                <a:latin typeface="cmmi10"/>
              </a:rPr>
              <a:t>¯</a:t>
            </a:r>
            <a:r>
              <a:rPr lang="en-US" sz="2800" baseline="-25000" dirty="0" smtClean="0">
                <a:latin typeface="+mj-lt"/>
              </a:rPr>
              <a:t>it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+mj-lt"/>
              </a:rPr>
              <a:t>is equal  to the total  flow-time.</a:t>
            </a:r>
            <a:r>
              <a:rPr lang="en-US" sz="2800" baseline="-25000" dirty="0" smtClean="0">
                <a:latin typeface="+mj-lt"/>
              </a:rPr>
              <a:t>   </a:t>
            </a:r>
            <a:endParaRPr lang="en-US" sz="2800" baseline="-25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/>
      <p:bldP spid="14" grpId="0"/>
      <p:bldP spid="15" grpId="0"/>
      <p:bldP spid="32" grpId="0"/>
      <p:bldP spid="21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57200" y="4648200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Need to verify</a:t>
            </a:r>
            <a:endParaRPr lang="en-US" sz="2800" dirty="0">
              <a:latin typeface="+mj-lt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Dual Feasibility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9000" y="25908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9000" y="3048000"/>
            <a:ext cx="762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000" y="3962400"/>
            <a:ext cx="7620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39000" y="41910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39000" y="4648200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01000" y="26670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1</a:t>
            </a:r>
            <a:endParaRPr lang="en-US" baseline="-25000" dirty="0"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1000" y="33528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2</a:t>
            </a:r>
            <a:endParaRPr lang="en-US" baseline="-25000" dirty="0"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9000" y="5334000"/>
            <a:ext cx="76200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01000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Arial"/>
              </a:rPr>
              <a:t>l</a:t>
            </a:r>
            <a:endParaRPr lang="en-US" baseline="-25000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47244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l+1</a:t>
            </a:r>
            <a:endParaRPr lang="en-US" baseline="-25000" dirty="0"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1000" y="525780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Comic Sans MS"/>
              </a:rPr>
              <a:t>s</a:t>
            </a:r>
            <a:endParaRPr lang="en-US" baseline="-25000" dirty="0">
              <a:latin typeface="Comic Sans M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6629400" y="5181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8077994" y="2818606"/>
            <a:ext cx="45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25534" y="25908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p</a:t>
            </a:r>
            <a:r>
              <a:rPr lang="en-US" baseline="-25000" dirty="0" smtClean="0">
                <a:latin typeface="Comic Sans MS"/>
              </a:rPr>
              <a:t>j</a:t>
            </a:r>
            <a:r>
              <a:rPr lang="en-US" baseline="-50000" dirty="0" smtClean="0">
                <a:latin typeface="Comic Sans MS"/>
              </a:rPr>
              <a:t>1</a:t>
            </a:r>
            <a:r>
              <a:rPr lang="en-US" dirty="0" smtClean="0">
                <a:latin typeface="Comic Sans MS"/>
              </a:rPr>
              <a:t>(t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858838" y="3505200"/>
          <a:ext cx="574833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8" name="Equation" r:id="rId4" imgW="2336760" imgH="253800" progId="Equation.3">
                  <p:embed/>
                </p:oleObj>
              </mc:Choice>
              <mc:Fallback>
                <p:oleObj name="Equation" r:id="rId4" imgW="233676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8" y="3505200"/>
                        <a:ext cx="5748337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57200" y="1371600"/>
            <a:ext cx="610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Fix a machine </a:t>
            </a:r>
            <a:r>
              <a:rPr lang="en-US" sz="2800" dirty="0" err="1" smtClean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’, a job j and time t’. </a:t>
            </a:r>
            <a:endParaRPr lang="en-US" sz="2800" dirty="0">
              <a:latin typeface="+mj-lt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3200400" y="4343400"/>
          <a:ext cx="3352800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9" name="Equation" r:id="rId6" imgW="1231560" imgH="482400" progId="Equation.3">
                  <p:embed/>
                </p:oleObj>
              </mc:Choice>
              <mc:Fallback>
                <p:oleObj name="Equation" r:id="rId6" imgW="123156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343400"/>
                        <a:ext cx="3352800" cy="1312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33400" y="21336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mic Sans MS"/>
              </a:rPr>
              <a:t>Suppose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i’j</a:t>
            </a:r>
            <a:r>
              <a:rPr lang="en-US" sz="2800" baseline="-50000" dirty="0" err="1" smtClean="0">
                <a:latin typeface="Comic Sans MS"/>
              </a:rPr>
              <a:t>l</a:t>
            </a:r>
            <a:r>
              <a:rPr lang="en-US" sz="2800" dirty="0" smtClean="0">
                <a:latin typeface="+mj-lt"/>
              </a:rPr>
              <a:t>(t) &lt; </a:t>
            </a:r>
            <a:r>
              <a:rPr lang="en-US" sz="2800" dirty="0" err="1" smtClean="0">
                <a:latin typeface="Comic Sans MS"/>
              </a:rPr>
              <a:t>p</a:t>
            </a:r>
            <a:r>
              <a:rPr lang="en-US" sz="2800" baseline="-25000" dirty="0" err="1" smtClean="0">
                <a:latin typeface="Comic Sans MS"/>
              </a:rPr>
              <a:t>i’j</a:t>
            </a:r>
            <a:r>
              <a:rPr lang="en-US" sz="2800" dirty="0" smtClean="0">
                <a:latin typeface="+mj-lt"/>
              </a:rPr>
              <a:t> &lt; </a:t>
            </a:r>
            <a:r>
              <a:rPr lang="en-US" sz="2800" dirty="0" smtClean="0">
                <a:latin typeface="Comic Sans MS"/>
              </a:rPr>
              <a:t>p</a:t>
            </a:r>
            <a:r>
              <a:rPr lang="en-US" sz="2800" baseline="-25000" dirty="0" smtClean="0">
                <a:latin typeface="Comic Sans MS"/>
              </a:rPr>
              <a:t>i’j</a:t>
            </a:r>
            <a:r>
              <a:rPr lang="en-US" sz="2800" baseline="-50000" dirty="0" smtClean="0">
                <a:latin typeface="Comic Sans MS"/>
              </a:rPr>
              <a:t>l+1</a:t>
            </a:r>
            <a:r>
              <a:rPr lang="en-US" sz="2800" dirty="0" smtClean="0"/>
              <a:t>(t)</a:t>
            </a:r>
            <a:endParaRPr lang="en-US" sz="2800" baseline="-50000" dirty="0">
              <a:latin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  <p:bldP spid="26" grpId="0" build="allAtOnce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33400" y="3810000"/>
            <a:ext cx="1043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        </a:t>
            </a:r>
            <a:endParaRPr lang="en-US" sz="2800" dirty="0">
              <a:latin typeface="+mj-lt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Dual Feasibility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9000" y="25908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9000" y="3048000"/>
            <a:ext cx="762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000" y="3962400"/>
            <a:ext cx="7620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39000" y="41910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39000" y="4648200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01000" y="26670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1</a:t>
            </a:r>
            <a:endParaRPr lang="en-US" baseline="-25000" dirty="0"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1000" y="33528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2</a:t>
            </a:r>
            <a:endParaRPr lang="en-US" baseline="-25000" dirty="0"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39000" y="5334000"/>
            <a:ext cx="76200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01000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Arial"/>
              </a:rPr>
              <a:t>l</a:t>
            </a:r>
            <a:endParaRPr lang="en-US" baseline="-25000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1000" y="47244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l+1</a:t>
            </a:r>
            <a:endParaRPr lang="en-US" baseline="-25000" dirty="0"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1000" y="525780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Comic Sans MS"/>
              </a:rPr>
              <a:t>s</a:t>
            </a:r>
            <a:endParaRPr lang="en-US" baseline="-25000" dirty="0">
              <a:latin typeface="Comic Sans M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6629400" y="5181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8077994" y="2818606"/>
            <a:ext cx="45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25534" y="25908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p</a:t>
            </a:r>
            <a:r>
              <a:rPr lang="en-US" baseline="-25000" dirty="0" smtClean="0">
                <a:latin typeface="Comic Sans MS"/>
              </a:rPr>
              <a:t>j</a:t>
            </a:r>
            <a:r>
              <a:rPr lang="en-US" baseline="-50000" dirty="0" smtClean="0">
                <a:latin typeface="Comic Sans MS"/>
              </a:rPr>
              <a:t>1</a:t>
            </a:r>
            <a:r>
              <a:rPr lang="en-US" dirty="0" smtClean="0">
                <a:latin typeface="Comic Sans MS"/>
              </a:rPr>
              <a:t>(t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765175" y="2819400"/>
          <a:ext cx="53086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2" name="Equation" r:id="rId4" imgW="2323800" imgH="253800" progId="Equation.3">
                  <p:embed/>
                </p:oleObj>
              </mc:Choice>
              <mc:Fallback>
                <p:oleObj name="Equation" r:id="rId4" imgW="232380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2819400"/>
                        <a:ext cx="5308600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Object 3"/>
          <p:cNvGraphicFramePr>
            <a:graphicFrameLocks noChangeAspect="1"/>
          </p:cNvGraphicFramePr>
          <p:nvPr/>
        </p:nvGraphicFramePr>
        <p:xfrm>
          <a:off x="804863" y="4008438"/>
          <a:ext cx="561657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3" name="Equation" r:id="rId6" imgW="3022560" imgH="495000" progId="Equation.3">
                  <p:embed/>
                </p:oleObj>
              </mc:Choice>
              <mc:Fallback>
                <p:oleObj name="Equation" r:id="rId6" imgW="3022560" imgH="495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4008438"/>
                        <a:ext cx="5616575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33400" y="1676400"/>
            <a:ext cx="44791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What happens when t’ = t ? </a:t>
            </a:r>
            <a:endParaRPr lang="en-US" sz="2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rot="10800000">
            <a:off x="7573536" y="3733800"/>
            <a:ext cx="1676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Dual Feasibility 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78336" y="22860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78336" y="2743200"/>
            <a:ext cx="762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78336" y="3657600"/>
            <a:ext cx="7620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78336" y="38862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78336" y="4343400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0336" y="2362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1</a:t>
            </a:r>
            <a:endParaRPr lang="en-US" baseline="-25000" dirty="0"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0336" y="29718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2</a:t>
            </a:r>
            <a:endParaRPr lang="en-US" baseline="-25000" dirty="0"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78336" y="5029200"/>
            <a:ext cx="76200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640336" y="38862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Arial"/>
              </a:rPr>
              <a:t>l</a:t>
            </a:r>
            <a:endParaRPr lang="en-US" baseline="-25000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0336" y="44196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l+1</a:t>
            </a:r>
            <a:endParaRPr lang="en-US" baseline="-25000" dirty="0"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40336" y="495300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Comic Sans MS"/>
              </a:rPr>
              <a:t>s</a:t>
            </a:r>
            <a:endParaRPr lang="en-US" baseline="-25000" dirty="0">
              <a:latin typeface="Comic Sans M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7268736" y="48768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923" name="Object 3"/>
          <p:cNvGraphicFramePr>
            <a:graphicFrameLocks noChangeAspect="1"/>
          </p:cNvGraphicFramePr>
          <p:nvPr/>
        </p:nvGraphicFramePr>
        <p:xfrm>
          <a:off x="731838" y="3203575"/>
          <a:ext cx="6205537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2" name="Equation" r:id="rId4" imgW="3340080" imgH="1485720" progId="Equation.3">
                  <p:embed/>
                </p:oleObj>
              </mc:Choice>
              <mc:Fallback>
                <p:oleObj name="Equation" r:id="rId4" imgW="3340080" imgH="14857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3203575"/>
                        <a:ext cx="6205537" cy="276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rot="5400000">
            <a:off x="7002830" y="3009106"/>
            <a:ext cx="14478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39000" y="258633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mmi10"/>
              </a:rPr>
              <a:t>¢</a:t>
            </a:r>
            <a:endParaRPr lang="en-US" sz="2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800" y="1295400"/>
            <a:ext cx="69637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What happens when t’ = t + </a:t>
            </a:r>
            <a:r>
              <a:rPr lang="en-US" sz="2600" dirty="0" smtClean="0">
                <a:latin typeface="cmmi10"/>
              </a:rPr>
              <a:t>¢</a:t>
            </a:r>
            <a:r>
              <a:rPr lang="en-US" sz="2600" dirty="0" smtClean="0">
                <a:latin typeface="+mj-lt"/>
              </a:rPr>
              <a:t>? </a:t>
            </a:r>
          </a:p>
          <a:p>
            <a:r>
              <a:rPr lang="en-US" sz="2600" dirty="0" smtClean="0">
                <a:latin typeface="+mj-lt"/>
              </a:rPr>
              <a:t>Suppose at time t’ job j</a:t>
            </a:r>
            <a:r>
              <a:rPr lang="en-US" sz="2600" baseline="-25000" dirty="0" smtClean="0">
                <a:latin typeface="+mj-lt"/>
              </a:rPr>
              <a:t>k</a:t>
            </a:r>
            <a:r>
              <a:rPr lang="en-US" sz="2600" dirty="0" smtClean="0">
                <a:latin typeface="+mj-lt"/>
              </a:rPr>
              <a:t> is being processed</a:t>
            </a:r>
            <a:endParaRPr lang="en-US" sz="26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2209800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Case 1: k ≤ l 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Dual Feasibility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2800" y="7620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62800" y="1219200"/>
            <a:ext cx="7620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2800" y="2133600"/>
            <a:ext cx="7620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62800" y="2362200"/>
            <a:ext cx="762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62800" y="2819400"/>
            <a:ext cx="7620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24800" y="1600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2</a:t>
            </a:r>
            <a:endParaRPr lang="en-US" baseline="-25000" dirty="0"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2800" y="3505200"/>
            <a:ext cx="76200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24800" y="23622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Arial"/>
              </a:rPr>
              <a:t>r</a:t>
            </a:r>
            <a:endParaRPr lang="en-US" baseline="-25000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24800" y="289560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</a:rPr>
              <a:t>j</a:t>
            </a:r>
            <a:r>
              <a:rPr lang="en-US" baseline="-25000" dirty="0" smtClean="0">
                <a:latin typeface="Arial"/>
              </a:rPr>
              <a:t>r+1</a:t>
            </a:r>
            <a:endParaRPr lang="en-US" baseline="-25000" dirty="0"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24800" y="342900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mic Sans MS"/>
              </a:rPr>
              <a:t>j</a:t>
            </a:r>
            <a:r>
              <a:rPr lang="en-US" baseline="-25000" dirty="0" err="1" smtClean="0">
                <a:latin typeface="Comic Sans MS"/>
              </a:rPr>
              <a:t>s</a:t>
            </a:r>
            <a:endParaRPr lang="en-US" baseline="-25000" dirty="0">
              <a:latin typeface="Comic Sans MS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16200000" flipH="1">
            <a:off x="6908147" y="2083454"/>
            <a:ext cx="2666998" cy="240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>
            <a:off x="7239000" y="3429000"/>
            <a:ext cx="1676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21" name="Object 3"/>
          <p:cNvGraphicFramePr>
            <a:graphicFrameLocks noChangeAspect="1"/>
          </p:cNvGraphicFramePr>
          <p:nvPr/>
        </p:nvGraphicFramePr>
        <p:xfrm>
          <a:off x="561975" y="2819400"/>
          <a:ext cx="81661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7" name="Equation" r:id="rId4" imgW="3619440" imgH="1485720" progId="Equation.3">
                  <p:embed/>
                </p:oleObj>
              </mc:Choice>
              <mc:Fallback>
                <p:oleObj name="Equation" r:id="rId4" imgW="3619440" imgH="14857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2819400"/>
                        <a:ext cx="8166100" cy="335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33400" y="1219200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Case 2: k &gt; l </a:t>
            </a:r>
            <a:endParaRPr lang="en-US" sz="28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05800" y="12954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mmi10"/>
              </a:rPr>
              <a:t>¢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Dual Feasibility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6629400" y="5181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57200" y="3276600"/>
            <a:ext cx="44230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So, </a:t>
            </a:r>
            <a:r>
              <a:rPr lang="en-US" sz="2600" dirty="0" smtClean="0">
                <a:latin typeface="cmmi10"/>
              </a:rPr>
              <a:t>®</a:t>
            </a:r>
            <a:r>
              <a:rPr lang="en-US" sz="2600" baseline="-25000" dirty="0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, </a:t>
            </a:r>
            <a:r>
              <a:rPr lang="en-US" sz="2600" dirty="0" smtClean="0">
                <a:latin typeface="cmmi10"/>
              </a:rPr>
              <a:t>¯</a:t>
            </a:r>
            <a:r>
              <a:rPr lang="en-US" sz="2600" baseline="-25000" dirty="0" smtClean="0">
                <a:latin typeface="+mj-lt"/>
              </a:rPr>
              <a:t>it</a:t>
            </a:r>
            <a:r>
              <a:rPr lang="en-US" sz="2600" dirty="0" smtClean="0">
                <a:latin typeface="+mj-lt"/>
              </a:rPr>
              <a:t>  are dual feasible</a:t>
            </a:r>
            <a:endParaRPr lang="en-US" sz="26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00" y="3886200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But </a:t>
            </a:r>
            <a:r>
              <a:rPr lang="en-US" sz="2800" dirty="0" smtClean="0">
                <a:solidFill>
                  <a:srgbClr val="000000"/>
                </a:solidFill>
                <a:latin typeface="Symbol"/>
                <a:sym typeface="Symbol"/>
              </a:rPr>
              <a:t></a:t>
            </a:r>
            <a:r>
              <a:rPr lang="en-US" sz="2800" baseline="-25000" dirty="0" err="1" smtClean="0">
                <a:solidFill>
                  <a:srgbClr val="000000"/>
                </a:solidFill>
                <a:latin typeface="Comic Sans MS"/>
                <a:sym typeface="Symbol"/>
              </a:rPr>
              <a:t>i,t</a:t>
            </a:r>
            <a:r>
              <a:rPr lang="en-US" sz="2800" dirty="0" smtClean="0">
                <a:solidFill>
                  <a:srgbClr val="000000"/>
                </a:solidFill>
                <a:latin typeface="Symbol"/>
                <a:sym typeface="Symbol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mmi10"/>
              </a:rPr>
              <a:t>¯</a:t>
            </a:r>
            <a:r>
              <a:rPr lang="en-US" sz="2800" baseline="-25000" dirty="0" smtClean="0">
                <a:solidFill>
                  <a:srgbClr val="000000"/>
                </a:solidFill>
                <a:latin typeface="Comic Sans MS"/>
              </a:rPr>
              <a:t>it</a:t>
            </a:r>
            <a:r>
              <a:rPr lang="en-US" sz="2800" dirty="0" smtClean="0">
                <a:solidFill>
                  <a:srgbClr val="000000"/>
                </a:solidFill>
              </a:rPr>
              <a:t> and </a:t>
            </a:r>
            <a:r>
              <a:rPr lang="en-US" sz="2800" dirty="0" smtClean="0">
                <a:solidFill>
                  <a:srgbClr val="000000"/>
                </a:solidFill>
                <a:latin typeface="Symbol"/>
                <a:sym typeface="Symbol"/>
              </a:rPr>
              <a:t></a:t>
            </a:r>
            <a:r>
              <a:rPr lang="en-US" sz="2800" baseline="-25000" dirty="0" smtClean="0">
                <a:solidFill>
                  <a:srgbClr val="000000"/>
                </a:solidFill>
                <a:latin typeface="Comic Sans MS"/>
                <a:sym typeface="Symbol"/>
              </a:rPr>
              <a:t>j</a:t>
            </a:r>
            <a:r>
              <a:rPr lang="en-US" sz="2800" dirty="0" smtClean="0">
                <a:solidFill>
                  <a:srgbClr val="000000"/>
                </a:solidFill>
                <a:latin typeface="Symbol"/>
                <a:sym typeface="Symbol"/>
              </a:rPr>
              <a:t> </a:t>
            </a:r>
            <a:r>
              <a:rPr lang="el-GR" sz="2800" dirty="0" smtClean="0">
                <a:solidFill>
                  <a:srgbClr val="000000"/>
                </a:solidFill>
                <a:latin typeface="Times New Roman"/>
                <a:cs typeface="Times New Roman"/>
                <a:sym typeface="Symbol"/>
              </a:rPr>
              <a:t>α</a:t>
            </a:r>
            <a:r>
              <a:rPr lang="en-US" sz="2800" baseline="-25000" dirty="0" smtClean="0">
                <a:solidFill>
                  <a:srgbClr val="000000"/>
                </a:solidFill>
                <a:latin typeface="Comic Sans MS"/>
              </a:rPr>
              <a:t>j</a:t>
            </a:r>
            <a:r>
              <a:rPr lang="en-US" sz="2800" dirty="0" smtClean="0">
                <a:solidFill>
                  <a:srgbClr val="000000"/>
                </a:solidFill>
              </a:rPr>
              <a:t> both equal the total flow time and hence the dual objective value is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35170" name="Object 2"/>
          <p:cNvGraphicFramePr>
            <a:graphicFrameLocks noChangeAspect="1"/>
          </p:cNvGraphicFramePr>
          <p:nvPr/>
        </p:nvGraphicFramePr>
        <p:xfrm>
          <a:off x="1828800" y="1905000"/>
          <a:ext cx="3665538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0" name="Equation" r:id="rId4" imgW="1346040" imgH="482400" progId="Equation.3">
                  <p:embed/>
                </p:oleObj>
              </mc:Choice>
              <mc:Fallback>
                <p:oleObj name="Equation" r:id="rId4" imgW="134604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05000"/>
                        <a:ext cx="3665538" cy="1312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3400" y="12954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Hence, for any machine </a:t>
            </a:r>
            <a:r>
              <a:rPr lang="en-US" sz="2800" dirty="0" err="1" smtClean="0">
                <a:latin typeface="+mn-lt"/>
              </a:rPr>
              <a:t>i</a:t>
            </a:r>
            <a:r>
              <a:rPr lang="en-US" sz="2800" dirty="0" smtClean="0">
                <a:latin typeface="+mn-lt"/>
              </a:rPr>
              <a:t>’, time t’ and job j</a:t>
            </a:r>
            <a:endParaRPr lang="en-US" sz="2800" dirty="0">
              <a:latin typeface="+mn-lt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971800" y="4876800"/>
          <a:ext cx="2971800" cy="934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1" name="Equation" r:id="rId6" imgW="1130040" imgH="355320" progId="Equation.3">
                  <p:embed/>
                </p:oleObj>
              </mc:Choice>
              <mc:Fallback>
                <p:oleObj name="Equation" r:id="rId6" imgW="1130040" imgH="3553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876800"/>
                        <a:ext cx="2971800" cy="9349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Incorporating machine speed-up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6629400" y="5181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4800" y="3429000"/>
            <a:ext cx="8686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So the values </a:t>
            </a:r>
            <a:r>
              <a:rPr lang="en-US" sz="2600" dirty="0" smtClean="0">
                <a:latin typeface="cmmi10"/>
              </a:rPr>
              <a:t>®</a:t>
            </a:r>
            <a:r>
              <a:rPr lang="en-US" sz="2600" baseline="-25000" dirty="0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, </a:t>
            </a:r>
            <a:r>
              <a:rPr lang="en-US" sz="2600" dirty="0" smtClean="0">
                <a:latin typeface="cmmi10"/>
              </a:rPr>
              <a:t>¯</a:t>
            </a:r>
            <a:r>
              <a:rPr lang="en-US" sz="2600" baseline="-25000" dirty="0" smtClean="0">
                <a:latin typeface="+mj-lt"/>
              </a:rPr>
              <a:t>it</a:t>
            </a:r>
            <a:r>
              <a:rPr lang="en-US" sz="2600" dirty="0" smtClean="0">
                <a:latin typeface="+mj-lt"/>
              </a:rPr>
              <a:t>/(1+</a:t>
            </a:r>
            <a:r>
              <a:rPr lang="el-GR" sz="2600" dirty="0" smtClean="0">
                <a:latin typeface="Times New Roman"/>
                <a:cs typeface="Times New Roman"/>
              </a:rPr>
              <a:t>ε</a:t>
            </a:r>
            <a:r>
              <a:rPr lang="en-US" sz="2600" dirty="0" smtClean="0">
                <a:latin typeface="Times New Roman"/>
                <a:cs typeface="Times New Roman"/>
              </a:rPr>
              <a:t>)</a:t>
            </a:r>
            <a:r>
              <a:rPr lang="en-US" sz="2600" dirty="0" smtClean="0">
                <a:latin typeface="+mj-lt"/>
              </a:rPr>
              <a:t> are dual feasible for an </a:t>
            </a:r>
          </a:p>
          <a:p>
            <a:r>
              <a:rPr lang="en-US" sz="2600" dirty="0" smtClean="0">
                <a:latin typeface="+mj-lt"/>
              </a:rPr>
              <a:t>instance with processing times larger by a factor </a:t>
            </a:r>
            <a:r>
              <a:rPr lang="en-US" sz="2600" dirty="0" smtClean="0"/>
              <a:t>(1+</a:t>
            </a:r>
            <a:r>
              <a:rPr lang="el-GR" sz="2600" dirty="0" smtClean="0">
                <a:latin typeface="Times New Roman"/>
                <a:cs typeface="Times New Roman"/>
              </a:rPr>
              <a:t>ε</a:t>
            </a:r>
            <a:r>
              <a:rPr lang="en-US" sz="2600" dirty="0" smtClean="0">
                <a:latin typeface="Times New Roman"/>
                <a:cs typeface="Times New Roman"/>
              </a:rPr>
              <a:t>)</a:t>
            </a:r>
            <a:r>
              <a:rPr lang="en-US" sz="2600" dirty="0" smtClean="0"/>
              <a:t> 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35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503221"/>
              </p:ext>
            </p:extLst>
          </p:nvPr>
        </p:nvGraphicFramePr>
        <p:xfrm>
          <a:off x="965200" y="1905000"/>
          <a:ext cx="5394325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0" name="Equation" r:id="rId4" imgW="1981080" imgH="482400" progId="Equation.3">
                  <p:embed/>
                </p:oleObj>
              </mc:Choice>
              <mc:Fallback>
                <p:oleObj name="Equation" r:id="rId4" imgW="198108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905000"/>
                        <a:ext cx="5394325" cy="1312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3400" y="12954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For any machine </a:t>
            </a:r>
            <a:r>
              <a:rPr lang="en-US" sz="2800" dirty="0" err="1" smtClean="0">
                <a:latin typeface="+mn-lt"/>
              </a:rPr>
              <a:t>i</a:t>
            </a:r>
            <a:r>
              <a:rPr lang="en-US" sz="2800" dirty="0" smtClean="0">
                <a:latin typeface="+mn-lt"/>
              </a:rPr>
              <a:t>’, time t’ and job j</a:t>
            </a:r>
            <a:endParaRPr lang="en-US" sz="2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4648200"/>
            <a:ext cx="843410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Equivalently, schedule given instance on machines of</a:t>
            </a:r>
          </a:p>
          <a:p>
            <a:r>
              <a:rPr lang="en-US" sz="2600" dirty="0" smtClean="0">
                <a:latin typeface="+mj-lt"/>
              </a:rPr>
              <a:t>speed </a:t>
            </a:r>
            <a:r>
              <a:rPr lang="en-US" sz="2600" dirty="0" smtClean="0"/>
              <a:t>(1+</a:t>
            </a:r>
            <a:r>
              <a:rPr lang="el-GR" sz="2600" dirty="0" smtClean="0">
                <a:latin typeface="Times New Roman"/>
                <a:cs typeface="Times New Roman"/>
              </a:rPr>
              <a:t>ε</a:t>
            </a:r>
            <a:r>
              <a:rPr lang="en-US" sz="2600" dirty="0" smtClean="0">
                <a:latin typeface="Times New Roman"/>
                <a:cs typeface="Times New Roman"/>
              </a:rPr>
              <a:t>)</a:t>
            </a:r>
            <a:r>
              <a:rPr lang="en-US" sz="2600" dirty="0" smtClean="0"/>
              <a:t> to determine </a:t>
            </a:r>
            <a:r>
              <a:rPr lang="en-US" sz="2600" dirty="0" smtClean="0">
                <a:latin typeface="cmmi10"/>
              </a:rPr>
              <a:t>®</a:t>
            </a:r>
            <a:r>
              <a:rPr lang="en-US" sz="2600" baseline="-25000" dirty="0" smtClean="0"/>
              <a:t>j</a:t>
            </a:r>
            <a:r>
              <a:rPr lang="en-US" sz="2600" dirty="0" smtClean="0"/>
              <a:t>, </a:t>
            </a:r>
            <a:r>
              <a:rPr lang="en-US" sz="2600" dirty="0" smtClean="0">
                <a:latin typeface="cmmi10"/>
              </a:rPr>
              <a:t>¯</a:t>
            </a:r>
            <a:r>
              <a:rPr lang="en-US" sz="2600" baseline="-25000" dirty="0" smtClean="0"/>
              <a:t>it</a:t>
            </a:r>
            <a:r>
              <a:rPr lang="en-US" sz="2600" dirty="0" smtClean="0"/>
              <a:t>. The values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 smtClean="0">
                <a:latin typeface="cmmi10"/>
              </a:rPr>
              <a:t>®</a:t>
            </a:r>
            <a:r>
              <a:rPr lang="en-US" sz="2600" baseline="-25000" dirty="0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, </a:t>
            </a:r>
            <a:r>
              <a:rPr lang="en-US" sz="2600" dirty="0" smtClean="0">
                <a:latin typeface="cmmi10"/>
              </a:rPr>
              <a:t>¯</a:t>
            </a:r>
            <a:r>
              <a:rPr lang="en-US" sz="2600" baseline="-25000" dirty="0" smtClean="0">
                <a:latin typeface="+mj-lt"/>
              </a:rPr>
              <a:t>it</a:t>
            </a:r>
            <a:r>
              <a:rPr lang="en-US" sz="2600" dirty="0" smtClean="0">
                <a:latin typeface="+mj-lt"/>
              </a:rPr>
              <a:t>/(1+</a:t>
            </a:r>
            <a:r>
              <a:rPr lang="el-GR" sz="2600" dirty="0" smtClean="0">
                <a:latin typeface="Times New Roman"/>
                <a:cs typeface="Times New Roman"/>
              </a:rPr>
              <a:t>ε</a:t>
            </a:r>
            <a:r>
              <a:rPr lang="en-US" sz="2600" dirty="0" smtClean="0">
                <a:latin typeface="Times New Roman"/>
                <a:cs typeface="Times New Roman"/>
              </a:rPr>
              <a:t>)</a:t>
            </a:r>
            <a:r>
              <a:rPr lang="en-US" sz="2600" dirty="0" smtClean="0">
                <a:latin typeface="+mj-lt"/>
              </a:rPr>
              <a:t> </a:t>
            </a:r>
          </a:p>
          <a:p>
            <a:r>
              <a:rPr lang="en-US" sz="2600" dirty="0" smtClean="0">
                <a:latin typeface="+mj-lt"/>
              </a:rPr>
              <a:t>are dual feasible.</a:t>
            </a:r>
            <a:endParaRPr lang="en-US" sz="2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Dual Objective Value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6629400" y="5181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8600" y="3429000"/>
            <a:ext cx="84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The dual value is less than the optimum fractional flow time. </a:t>
            </a:r>
          </a:p>
        </p:txBody>
      </p:sp>
      <p:graphicFrame>
        <p:nvGraphicFramePr>
          <p:cNvPr id="190465" name="Object 1"/>
          <p:cNvGraphicFramePr>
            <a:graphicFrameLocks noChangeAspect="1"/>
          </p:cNvGraphicFramePr>
          <p:nvPr/>
        </p:nvGraphicFramePr>
        <p:xfrm>
          <a:off x="1981200" y="2057400"/>
          <a:ext cx="4708525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0" name="Equation" r:id="rId4" imgW="1790640" imgH="444240" progId="Equation.3">
                  <p:embed/>
                </p:oleObj>
              </mc:Choice>
              <mc:Fallback>
                <p:oleObj name="Equation" r:id="rId4" imgW="1790640" imgH="44424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057400"/>
                        <a:ext cx="4708525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13716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Since </a:t>
            </a:r>
            <a:r>
              <a:rPr lang="en-US" sz="2800" dirty="0" smtClean="0">
                <a:solidFill>
                  <a:srgbClr val="000000"/>
                </a:solidFill>
                <a:latin typeface="Symbol"/>
                <a:sym typeface="Symbol"/>
              </a:rPr>
              <a:t></a:t>
            </a:r>
            <a:r>
              <a:rPr lang="en-US" sz="2800" baseline="-25000" dirty="0" err="1" smtClean="0">
                <a:solidFill>
                  <a:srgbClr val="000000"/>
                </a:solidFill>
                <a:latin typeface="Comic Sans MS"/>
                <a:sym typeface="Symbol"/>
              </a:rPr>
              <a:t>i,t</a:t>
            </a:r>
            <a:r>
              <a:rPr lang="en-US" sz="2800" dirty="0" smtClean="0">
                <a:solidFill>
                  <a:srgbClr val="000000"/>
                </a:solidFill>
                <a:latin typeface="Symbol"/>
                <a:sym typeface="Symbol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mmi10"/>
              </a:rPr>
              <a:t>¯</a:t>
            </a:r>
            <a:r>
              <a:rPr lang="en-US" sz="2800" baseline="-25000" dirty="0" smtClean="0">
                <a:solidFill>
                  <a:srgbClr val="000000"/>
                </a:solidFill>
                <a:latin typeface="Comic Sans MS"/>
              </a:rPr>
              <a:t>it</a:t>
            </a:r>
            <a:r>
              <a:rPr lang="en-US" sz="2800" dirty="0" smtClean="0">
                <a:solidFill>
                  <a:srgbClr val="000000"/>
                </a:solidFill>
              </a:rPr>
              <a:t> = </a:t>
            </a:r>
            <a:r>
              <a:rPr lang="en-US" sz="2800" dirty="0" smtClean="0">
                <a:solidFill>
                  <a:srgbClr val="000000"/>
                </a:solidFill>
                <a:latin typeface="Symbol"/>
                <a:sym typeface="Symbol"/>
              </a:rPr>
              <a:t></a:t>
            </a:r>
            <a:r>
              <a:rPr lang="en-US" sz="2800" baseline="-25000" dirty="0" smtClean="0">
                <a:solidFill>
                  <a:srgbClr val="000000"/>
                </a:solidFill>
                <a:latin typeface="Comic Sans MS"/>
                <a:sym typeface="Symbol"/>
              </a:rPr>
              <a:t>j</a:t>
            </a:r>
            <a:r>
              <a:rPr lang="en-US" sz="2800" dirty="0" smtClean="0">
                <a:solidFill>
                  <a:srgbClr val="000000"/>
                </a:solidFill>
                <a:latin typeface="Symbol"/>
                <a:sym typeface="Symbol"/>
              </a:rPr>
              <a:t> </a:t>
            </a:r>
            <a:r>
              <a:rPr lang="el-GR" sz="2800" dirty="0" smtClean="0">
                <a:solidFill>
                  <a:srgbClr val="000000"/>
                </a:solidFill>
                <a:latin typeface="+mn-lt"/>
                <a:cs typeface="Times New Roman"/>
                <a:sym typeface="Symbol"/>
              </a:rPr>
              <a:t>α</a:t>
            </a:r>
            <a:r>
              <a:rPr lang="en-US" sz="2800" baseline="-25000" dirty="0" smtClean="0">
                <a:solidFill>
                  <a:srgbClr val="000000"/>
                </a:solidFill>
                <a:latin typeface="+mn-lt"/>
                <a:cs typeface="Times New Roman"/>
                <a:sym typeface="Symbol"/>
              </a:rPr>
              <a:t>j</a:t>
            </a:r>
            <a:r>
              <a:rPr lang="en-US" sz="2800" dirty="0" smtClean="0">
                <a:solidFill>
                  <a:srgbClr val="000000"/>
                </a:solidFill>
                <a:latin typeface="+mn-lt"/>
                <a:cs typeface="Times New Roman"/>
                <a:sym typeface="Symbol"/>
              </a:rPr>
              <a:t> the value of the dual is </a:t>
            </a:r>
            <a:r>
              <a:rPr lang="en-US" sz="2800" baseline="-25000" dirty="0" smtClean="0">
                <a:solidFill>
                  <a:srgbClr val="000000"/>
                </a:solidFill>
                <a:latin typeface="+mn-lt"/>
              </a:rPr>
              <a:t> </a:t>
            </a:r>
            <a:endParaRPr lang="en-US" sz="26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4724400"/>
            <a:ext cx="845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Hence, the flow time of our solution, </a:t>
            </a:r>
            <a:r>
              <a:rPr lang="en-US" sz="2800" dirty="0" smtClean="0">
                <a:latin typeface="Symbol"/>
                <a:sym typeface="Symbol"/>
              </a:rPr>
              <a:t></a:t>
            </a:r>
            <a:r>
              <a:rPr lang="en-US" sz="2800" baseline="-25000" dirty="0" smtClean="0">
                <a:sym typeface="Symbol"/>
              </a:rPr>
              <a:t>j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cmmi10"/>
              </a:rPr>
              <a:t>®</a:t>
            </a:r>
            <a:r>
              <a:rPr lang="en-US" sz="2800" baseline="-25000" dirty="0" smtClean="0"/>
              <a:t>j</a:t>
            </a:r>
            <a:r>
              <a:rPr lang="en-US" sz="2800" dirty="0" smtClean="0"/>
              <a:t>, is at most (1+1/</a:t>
            </a:r>
            <a:r>
              <a:rPr lang="el-GR" sz="2800" dirty="0" smtClean="0">
                <a:latin typeface="Times New Roman"/>
                <a:cs typeface="Times New Roman"/>
              </a:rPr>
              <a:t>ε</a:t>
            </a:r>
            <a:r>
              <a:rPr lang="en-US" sz="2800" dirty="0" smtClean="0">
                <a:latin typeface="Times New Roman"/>
                <a:cs typeface="Times New Roman"/>
              </a:rPr>
              <a:t>) </a:t>
            </a:r>
            <a:r>
              <a:rPr lang="en-US" sz="2800" dirty="0" smtClean="0">
                <a:latin typeface="+mj-lt"/>
              </a:rPr>
              <a:t>times the optimum fractional flow time.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  <p:bldP spid="7" grpId="0"/>
      <p:bldP spid="10" grpId="0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43000"/>
                <a:ext cx="8229600" cy="5486400"/>
              </a:xfrm>
            </p:spPr>
            <p:txBody>
              <a:bodyPr/>
              <a:lstStyle/>
              <a:p>
                <a:r>
                  <a:rPr lang="en-US" sz="3000" dirty="0" smtClean="0"/>
                  <a:t>Analysis extends to the weighted </a:t>
                </a:r>
                <a:r>
                  <a:rPr lang="en-US" sz="3000" dirty="0" err="1" smtClean="0"/>
                  <a:t>L</a:t>
                </a:r>
                <a:r>
                  <a:rPr lang="en-US" sz="3000" baseline="-25000" dirty="0" err="1" smtClean="0"/>
                  <a:t>p</a:t>
                </a:r>
                <a:r>
                  <a:rPr lang="en-US" sz="3000" dirty="0" smtClean="0"/>
                  <a:t>-norm of the flow time to give an               competitive algorithm. Improves slightly on result of </a:t>
                </a:r>
                <a:r>
                  <a:rPr lang="en-US" sz="3000" dirty="0" err="1" smtClean="0"/>
                  <a:t>Im</a:t>
                </a:r>
                <a:r>
                  <a:rPr lang="en-US" sz="3000" dirty="0" smtClean="0"/>
                  <a:t> and Moseley.</a:t>
                </a:r>
              </a:p>
              <a:p>
                <a:r>
                  <a:rPr lang="en-US" sz="3000" dirty="0" smtClean="0"/>
                  <a:t>Analysis also extends to the case of minimizing sum of weighted flow time and energy on unrelated machines. Gives an O(</a:t>
                </a:r>
                <a:r>
                  <a:rPr lang="el-GR" sz="3000" dirty="0" smtClean="0"/>
                  <a:t>γ</a:t>
                </a:r>
                <a:r>
                  <a:rPr lang="en-US" sz="3000" baseline="30000" dirty="0" smtClean="0"/>
                  <a:t>2</a:t>
                </a:r>
                <a:r>
                  <a:rPr lang="en-US" sz="3000" dirty="0" smtClean="0"/>
                  <a:t>)-competitive algorithm when energy function is of the kind s</a:t>
                </a:r>
                <a:r>
                  <a:rPr lang="el-GR" sz="3000" baseline="30000" dirty="0" smtClean="0"/>
                  <a:t>γ</a:t>
                </a:r>
                <a:r>
                  <a:rPr lang="en-US" sz="3000" dirty="0" smtClean="0"/>
                  <a:t>. Subsequently improved to </a:t>
                </a:r>
                <a14:m>
                  <m:oMath xmlns:m="http://schemas.openxmlformats.org/officeDocument/2006/math">
                    <m:r>
                      <a:rPr lang="en-IN" sz="3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sz="30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3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3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N" sz="3000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IN" sz="3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30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000" dirty="0" smtClean="0"/>
                  <a:t> [</a:t>
                </a:r>
                <a:r>
                  <a:rPr lang="en-US" sz="3000" dirty="0" err="1" smtClean="0"/>
                  <a:t>Devanur</a:t>
                </a:r>
                <a:r>
                  <a:rPr lang="en-US" sz="3000" dirty="0" smtClean="0"/>
                  <a:t>, Huang 2014]</a:t>
                </a: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43000"/>
                <a:ext cx="8229600" cy="5486400"/>
              </a:xfrm>
              <a:blipFill rotWithShape="0">
                <a:blip r:embed="rId3"/>
                <a:stretch>
                  <a:fillRect l="-2148" t="-2778" r="-2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216102"/>
              </p:ext>
            </p:extLst>
          </p:nvPr>
        </p:nvGraphicFramePr>
        <p:xfrm>
          <a:off x="5562600" y="1524000"/>
          <a:ext cx="1600200" cy="8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2" name="Equation" r:id="rId4" imgW="736560" imgH="431640" progId="Equation.3">
                  <p:embed/>
                </p:oleObj>
              </mc:Choice>
              <mc:Fallback>
                <p:oleObj name="Equation" r:id="rId4" imgW="7365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524000"/>
                        <a:ext cx="1600200" cy="8487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Greedy Algorithm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1050" y="1808163"/>
            <a:ext cx="8362950" cy="19431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   Pick the set which covers the most number of uncovered elements.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60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600" smtClean="0"/>
              <a:t>   Repeat above step till all elements are covered.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600" smtClean="0"/>
          </a:p>
        </p:txBody>
      </p:sp>
      <p:grpSp>
        <p:nvGrpSpPr>
          <p:cNvPr id="22532" name="Group 27"/>
          <p:cNvGrpSpPr>
            <a:grpSpLocks/>
          </p:cNvGrpSpPr>
          <p:nvPr/>
        </p:nvGrpSpPr>
        <p:grpSpPr bwMode="auto">
          <a:xfrm>
            <a:off x="1333500" y="4591050"/>
            <a:ext cx="5810250" cy="952500"/>
            <a:chOff x="720" y="2580"/>
            <a:chExt cx="3660" cy="600"/>
          </a:xfrm>
        </p:grpSpPr>
        <p:grpSp>
          <p:nvGrpSpPr>
            <p:cNvPr id="22539" name="Group 17"/>
            <p:cNvGrpSpPr>
              <a:grpSpLocks/>
            </p:cNvGrpSpPr>
            <p:nvPr/>
          </p:nvGrpSpPr>
          <p:grpSpPr bwMode="auto">
            <a:xfrm>
              <a:off x="720" y="2580"/>
              <a:ext cx="3648" cy="132"/>
              <a:chOff x="720" y="2580"/>
              <a:chExt cx="3648" cy="132"/>
            </a:xfrm>
          </p:grpSpPr>
          <p:sp>
            <p:nvSpPr>
              <p:cNvPr id="22549" name="Oval 4"/>
              <p:cNvSpPr>
                <a:spLocks noChangeArrowheads="1"/>
              </p:cNvSpPr>
              <p:nvPr/>
            </p:nvSpPr>
            <p:spPr bwMode="auto">
              <a:xfrm>
                <a:off x="720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50" name="Oval 5"/>
              <p:cNvSpPr>
                <a:spLocks noChangeArrowheads="1"/>
              </p:cNvSpPr>
              <p:nvPr/>
            </p:nvSpPr>
            <p:spPr bwMode="auto">
              <a:xfrm>
                <a:off x="1248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51" name="Oval 6"/>
              <p:cNvSpPr>
                <a:spLocks noChangeArrowheads="1"/>
              </p:cNvSpPr>
              <p:nvPr/>
            </p:nvSpPr>
            <p:spPr bwMode="auto">
              <a:xfrm>
                <a:off x="2292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52" name="Oval 7"/>
              <p:cNvSpPr>
                <a:spLocks noChangeArrowheads="1"/>
              </p:cNvSpPr>
              <p:nvPr/>
            </p:nvSpPr>
            <p:spPr bwMode="auto">
              <a:xfrm>
                <a:off x="1704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53" name="Oval 8"/>
              <p:cNvSpPr>
                <a:spLocks noChangeArrowheads="1"/>
              </p:cNvSpPr>
              <p:nvPr/>
            </p:nvSpPr>
            <p:spPr bwMode="auto">
              <a:xfrm>
                <a:off x="2772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54" name="Oval 9"/>
              <p:cNvSpPr>
                <a:spLocks noChangeArrowheads="1"/>
              </p:cNvSpPr>
              <p:nvPr/>
            </p:nvSpPr>
            <p:spPr bwMode="auto">
              <a:xfrm>
                <a:off x="3276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55" name="Oval 10"/>
              <p:cNvSpPr>
                <a:spLocks noChangeArrowheads="1"/>
              </p:cNvSpPr>
              <p:nvPr/>
            </p:nvSpPr>
            <p:spPr bwMode="auto">
              <a:xfrm>
                <a:off x="3792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56" name="Oval 11"/>
              <p:cNvSpPr>
                <a:spLocks noChangeArrowheads="1"/>
              </p:cNvSpPr>
              <p:nvPr/>
            </p:nvSpPr>
            <p:spPr bwMode="auto">
              <a:xfrm>
                <a:off x="4260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</p:grpSp>
        <p:grpSp>
          <p:nvGrpSpPr>
            <p:cNvPr id="22540" name="Group 18"/>
            <p:cNvGrpSpPr>
              <a:grpSpLocks/>
            </p:cNvGrpSpPr>
            <p:nvPr/>
          </p:nvGrpSpPr>
          <p:grpSpPr bwMode="auto">
            <a:xfrm>
              <a:off x="732" y="3048"/>
              <a:ext cx="3648" cy="132"/>
              <a:chOff x="720" y="2580"/>
              <a:chExt cx="3648" cy="132"/>
            </a:xfrm>
          </p:grpSpPr>
          <p:sp>
            <p:nvSpPr>
              <p:cNvPr id="22541" name="Oval 19"/>
              <p:cNvSpPr>
                <a:spLocks noChangeArrowheads="1"/>
              </p:cNvSpPr>
              <p:nvPr/>
            </p:nvSpPr>
            <p:spPr bwMode="auto">
              <a:xfrm>
                <a:off x="720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42" name="Oval 20"/>
              <p:cNvSpPr>
                <a:spLocks noChangeArrowheads="1"/>
              </p:cNvSpPr>
              <p:nvPr/>
            </p:nvSpPr>
            <p:spPr bwMode="auto">
              <a:xfrm>
                <a:off x="1248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43" name="Oval 21"/>
              <p:cNvSpPr>
                <a:spLocks noChangeArrowheads="1"/>
              </p:cNvSpPr>
              <p:nvPr/>
            </p:nvSpPr>
            <p:spPr bwMode="auto">
              <a:xfrm>
                <a:off x="2292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44" name="Oval 22"/>
              <p:cNvSpPr>
                <a:spLocks noChangeArrowheads="1"/>
              </p:cNvSpPr>
              <p:nvPr/>
            </p:nvSpPr>
            <p:spPr bwMode="auto">
              <a:xfrm>
                <a:off x="1704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45" name="Oval 23"/>
              <p:cNvSpPr>
                <a:spLocks noChangeArrowheads="1"/>
              </p:cNvSpPr>
              <p:nvPr/>
            </p:nvSpPr>
            <p:spPr bwMode="auto">
              <a:xfrm>
                <a:off x="2772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46" name="Oval 24"/>
              <p:cNvSpPr>
                <a:spLocks noChangeArrowheads="1"/>
              </p:cNvSpPr>
              <p:nvPr/>
            </p:nvSpPr>
            <p:spPr bwMode="auto">
              <a:xfrm>
                <a:off x="3276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47" name="Oval 25"/>
              <p:cNvSpPr>
                <a:spLocks noChangeArrowheads="1"/>
              </p:cNvSpPr>
              <p:nvPr/>
            </p:nvSpPr>
            <p:spPr bwMode="auto">
              <a:xfrm>
                <a:off x="3792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2548" name="Oval 26"/>
              <p:cNvSpPr>
                <a:spLocks noChangeArrowheads="1"/>
              </p:cNvSpPr>
              <p:nvPr/>
            </p:nvSpPr>
            <p:spPr bwMode="auto">
              <a:xfrm>
                <a:off x="4260" y="2580"/>
                <a:ext cx="108" cy="13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</p:grpSp>
      </p:grpSp>
      <p:sp>
        <p:nvSpPr>
          <p:cNvPr id="22533" name="AutoShape 29"/>
          <p:cNvSpPr>
            <a:spLocks noChangeArrowheads="1"/>
          </p:cNvSpPr>
          <p:nvPr/>
        </p:nvSpPr>
        <p:spPr bwMode="auto">
          <a:xfrm>
            <a:off x="1009650" y="4457700"/>
            <a:ext cx="6400800" cy="43815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22534" name="AutoShape 30"/>
          <p:cNvSpPr>
            <a:spLocks noChangeArrowheads="1"/>
          </p:cNvSpPr>
          <p:nvPr/>
        </p:nvSpPr>
        <p:spPr bwMode="auto">
          <a:xfrm>
            <a:off x="990600" y="5238750"/>
            <a:ext cx="6457950" cy="43815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22535" name="AutoShape 31"/>
          <p:cNvSpPr>
            <a:spLocks noChangeArrowheads="1"/>
          </p:cNvSpPr>
          <p:nvPr/>
        </p:nvSpPr>
        <p:spPr bwMode="auto">
          <a:xfrm>
            <a:off x="1181100" y="4210050"/>
            <a:ext cx="2990850" cy="177165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22536" name="AutoShape 32"/>
          <p:cNvSpPr>
            <a:spLocks noChangeArrowheads="1"/>
          </p:cNvSpPr>
          <p:nvPr/>
        </p:nvSpPr>
        <p:spPr bwMode="auto">
          <a:xfrm>
            <a:off x="4362450" y="4229100"/>
            <a:ext cx="1447800" cy="177165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22537" name="AutoShape 33"/>
          <p:cNvSpPr>
            <a:spLocks noChangeArrowheads="1"/>
          </p:cNvSpPr>
          <p:nvPr/>
        </p:nvSpPr>
        <p:spPr bwMode="auto">
          <a:xfrm>
            <a:off x="6019800" y="4229100"/>
            <a:ext cx="609600" cy="173355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22538" name="AutoShape 34"/>
          <p:cNvSpPr>
            <a:spLocks noChangeArrowheads="1"/>
          </p:cNvSpPr>
          <p:nvPr/>
        </p:nvSpPr>
        <p:spPr bwMode="auto">
          <a:xfrm>
            <a:off x="6800850" y="4248150"/>
            <a:ext cx="514350" cy="17145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426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Plan of the tutorial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Warmup- Analyse set cover (offline) using dual fitting</a:t>
            </a:r>
          </a:p>
          <a:p>
            <a:r>
              <a:rPr lang="en-IN" dirty="0" smtClean="0"/>
              <a:t>Dual fitting for online algorithms</a:t>
            </a:r>
          </a:p>
          <a:p>
            <a:pPr lvl="1"/>
            <a:r>
              <a:rPr lang="en-IN" dirty="0" smtClean="0"/>
              <a:t>Scheduling with speed augmentation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Scheduling with rejection.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969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-304800" y="29570"/>
                <a:ext cx="8229600" cy="1143000"/>
              </a:xfrm>
            </p:spPr>
            <p:txBody>
              <a:bodyPr/>
              <a:lstStyle/>
              <a:p>
                <a:r>
                  <a:rPr lang="en-IN" dirty="0" smtClean="0"/>
                  <a:t>What when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IN" dirty="0" smtClean="0"/>
                  <a:t>?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304800" y="29570"/>
                <a:ext cx="8229600" cy="1143000"/>
              </a:xfrm>
              <a:blipFill rotWithShape="0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72570"/>
                <a:ext cx="8763000" cy="5334000"/>
              </a:xfrm>
            </p:spPr>
            <p:txBody>
              <a:bodyPr/>
              <a:lstStyle/>
              <a:p>
                <a:r>
                  <a:rPr lang="en-IN" dirty="0" smtClean="0"/>
                  <a:t>We want to minimise maximum (weighted) flow time.</a:t>
                </a:r>
              </a:p>
              <a:p>
                <a:r>
                  <a:rPr lang="en-IN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IN" dirty="0" smtClean="0"/>
                  <a:t>, this is the same as minimising max stretch.</a:t>
                </a:r>
              </a:p>
              <a:p>
                <a:r>
                  <a:rPr lang="en-IN" dirty="0" smtClean="0"/>
                  <a:t>Earlier results do not apply since competitive ratio is linear in p.</a:t>
                </a:r>
              </a:p>
              <a:p>
                <a:r>
                  <a:rPr lang="en-IN" dirty="0" smtClean="0"/>
                  <a:t>If the optimum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known then this is same as deadline scheduling. Job j has deadline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en-IN" b="0" i="1" dirty="0" err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IN" b="0" i="1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b="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IN" dirty="0" smtClean="0"/>
                  <a:t>, all jobs should finish by their deadlines.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72570"/>
                <a:ext cx="8763000" cy="5334000"/>
              </a:xfrm>
              <a:blipFill rotWithShape="0">
                <a:blip r:embed="rId3"/>
                <a:stretch>
                  <a:fillRect l="-2225" t="-3086" b="-5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50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current status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16466424"/>
                  </p:ext>
                </p:extLst>
              </p:nvPr>
            </p:nvGraphicFramePr>
            <p:xfrm>
              <a:off x="457200" y="1600200"/>
              <a:ext cx="8382000" cy="389166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76400"/>
                    <a:gridCol w="2209800"/>
                    <a:gridCol w="2209800"/>
                    <a:gridCol w="2286000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Max-flow-time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Max-stretch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Max-weight-flow-time</a:t>
                          </a:r>
                          <a:endParaRPr lang="en-IN" sz="24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Single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Poly time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I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  <m:d>
                                      <m:dPr>
                                        <m:ctrlPr>
                                          <a:rPr lang="en-IN" sz="2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IN" sz="2400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0.4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IN" sz="2400" b="0" i="1" dirty="0" smtClean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(1, 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I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24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p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I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24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Parallel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(1,2)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I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24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Related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I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24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Subset parallel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(1,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I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I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Unrelated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IN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2400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16466424"/>
                  </p:ext>
                </p:extLst>
              </p:nvPr>
            </p:nvGraphicFramePr>
            <p:xfrm>
              <a:off x="457200" y="1600200"/>
              <a:ext cx="8382000" cy="389166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76400"/>
                    <a:gridCol w="2209800"/>
                    <a:gridCol w="2209800"/>
                    <a:gridCol w="2286000"/>
                  </a:tblGrid>
                  <a:tr h="822960"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Max-flow-time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Max-stretch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Max-weight-flow-time</a:t>
                          </a:r>
                          <a:endParaRPr lang="en-IN" sz="2400" dirty="0"/>
                        </a:p>
                      </a:txBody>
                      <a:tcPr anchor="ctr"/>
                    </a:tc>
                  </a:tr>
                  <a:tr h="8741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Single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Poly time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6796" t="-98611" r="-104972" b="-2659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67200" t="-98611" r="-1333" b="-265972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Parallel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(1,2)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67200" t="-381333" r="-1333" b="-41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Related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67200" t="-481333" r="-1333" b="-310667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Subset parallel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6309" t="-322963" r="-204408" b="-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6796" t="-322963" r="-104972" b="-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N" sz="2400" dirty="0" smtClean="0"/>
                            <a:t>Unrelated</a:t>
                          </a:r>
                          <a:endParaRPr lang="en-I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6309" t="-761333" r="-20440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N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67436" y="5867400"/>
            <a:ext cx="783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+mn-lt"/>
              </a:rPr>
              <a:t>(</a:t>
            </a:r>
            <a:r>
              <a:rPr lang="en-IN" sz="2400" dirty="0" err="1" smtClean="0">
                <a:latin typeface="+mn-lt"/>
              </a:rPr>
              <a:t>a,b</a:t>
            </a:r>
            <a:r>
              <a:rPr lang="en-IN" sz="2400" dirty="0" smtClean="0">
                <a:latin typeface="+mn-lt"/>
              </a:rPr>
              <a:t>): b-competitive algorithm with a-speed machines.</a:t>
            </a:r>
            <a:endParaRPr lang="en-I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6655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dirty="0" smtClean="0"/>
              <a:t>Immediate vs. non-immediate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59362"/>
          </a:xfrm>
        </p:spPr>
        <p:txBody>
          <a:bodyPr/>
          <a:lstStyle/>
          <a:p>
            <a:r>
              <a:rPr lang="en-IN" dirty="0" smtClean="0"/>
              <a:t>Insisting on immediate dispatch will quickly get you into trouble. </a:t>
            </a:r>
          </a:p>
          <a:p>
            <a:r>
              <a:rPr lang="en-IN" dirty="0" smtClean="0"/>
              <a:t>A simple example (load balancing lower bound of Azar et.al.’95)</a:t>
            </a:r>
          </a:p>
          <a:p>
            <a:pPr lvl="1"/>
            <a:r>
              <a:rPr lang="en-IN" dirty="0" smtClean="0"/>
              <a:t>Subset parallel setting</a:t>
            </a:r>
          </a:p>
          <a:p>
            <a:pPr lvl="1"/>
            <a:r>
              <a:rPr lang="en-IN" dirty="0" smtClean="0"/>
              <a:t>Unit length and weight jobs</a:t>
            </a:r>
          </a:p>
          <a:p>
            <a:pPr lvl="1"/>
            <a:r>
              <a:rPr lang="en-IN" dirty="0" smtClean="0"/>
              <a:t>No constant competitive algorithm with constant speed-up.</a:t>
            </a:r>
          </a:p>
          <a:p>
            <a:r>
              <a:rPr lang="en-IN" dirty="0" smtClean="0"/>
              <a:t>Hence all results assume non-immediate dispatch.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5965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458200" cy="792162"/>
          </a:xfrm>
        </p:spPr>
        <p:txBody>
          <a:bodyPr/>
          <a:lstStyle/>
          <a:p>
            <a:r>
              <a:rPr lang="en-IN" dirty="0" smtClean="0"/>
              <a:t>Bad example for </a:t>
            </a:r>
            <a:r>
              <a:rPr lang="en-IN" dirty="0" err="1" smtClean="0"/>
              <a:t>imm</a:t>
            </a:r>
            <a:r>
              <a:rPr lang="en-IN" dirty="0" smtClean="0"/>
              <a:t>. dispatch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66018"/>
                <a:ext cx="8839200" cy="5310982"/>
              </a:xfrm>
            </p:spPr>
            <p:txBody>
              <a:bodyPr/>
              <a:lstStyle/>
              <a:p>
                <a:r>
                  <a:rPr lang="en-IN" dirty="0" smtClean="0"/>
                  <a:t>2m jobs arrive at time 0 but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r>
                  <a:rPr lang="en-IN" dirty="0" smtClean="0"/>
                  <a:t> batches.</a:t>
                </a:r>
              </a:p>
              <a:p>
                <a:endParaRPr lang="en-IN" dirty="0" smtClean="0"/>
              </a:p>
              <a:p>
                <a:r>
                  <a:rPr lang="en-IN" dirty="0" smtClean="0"/>
                  <a:t>Batch i: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jobs which can be processed only on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 machines having highest load</a:t>
                </a:r>
                <a:r>
                  <a:rPr lang="en-IN" dirty="0" smtClean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66018"/>
                <a:ext cx="8839200" cy="5310982"/>
              </a:xfrm>
              <a:blipFill rotWithShape="0">
                <a:blip r:embed="rId2"/>
                <a:stretch>
                  <a:fillRect l="-2207" t="-30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755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Bad example (contd.)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When batch </a:t>
                </a:r>
                <a:r>
                  <a:rPr lang="en-IN" dirty="0" err="1" smtClean="0"/>
                  <a:t>i</a:t>
                </a:r>
                <a:r>
                  <a:rPr lang="en-IN" dirty="0" smtClean="0"/>
                  <a:t> arrives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highest loaded m/c’s have avg. load at least </a:t>
                </a:r>
                <a:r>
                  <a:rPr lang="en-IN" dirty="0" err="1" smtClean="0"/>
                  <a:t>i</a:t>
                </a:r>
                <a:r>
                  <a:rPr lang="en-IN" dirty="0" smtClean="0"/>
                  <a:t>.</a:t>
                </a:r>
              </a:p>
              <a:p>
                <a:r>
                  <a:rPr lang="en-IN" dirty="0" smtClean="0"/>
                  <a:t>Hence </a:t>
                </a:r>
                <a:r>
                  <a:rPr lang="en-IN" dirty="0"/>
                  <a:t>online algorithm has flow time at least log m</a:t>
                </a:r>
                <a:r>
                  <a:rPr lang="en-IN" dirty="0" smtClean="0"/>
                  <a:t>.</a:t>
                </a:r>
              </a:p>
              <a:p>
                <a:r>
                  <a:rPr lang="en-IN" dirty="0" smtClean="0"/>
                  <a:t>Offline optimum is 2; jobs of batch </a:t>
                </a:r>
                <a:r>
                  <a:rPr lang="en-IN" dirty="0" err="1" smtClean="0"/>
                  <a:t>i</a:t>
                </a:r>
                <a:r>
                  <a:rPr lang="en-IN" dirty="0" smtClean="0"/>
                  <a:t> are scheduled on m/c’s on which batch i+1 cannot be processed. </a:t>
                </a:r>
              </a:p>
              <a:p>
                <a:r>
                  <a:rPr lang="en-IN" dirty="0" smtClean="0"/>
                  <a:t>Any constant speed-up will not help.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370" t="-3369" r="-3333" b="-8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0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dirty="0" smtClean="0"/>
              <a:t>The rejection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562600"/>
          </a:xfrm>
        </p:spPr>
        <p:txBody>
          <a:bodyPr/>
          <a:lstStyle/>
          <a:p>
            <a:r>
              <a:rPr lang="en-IN" dirty="0" smtClean="0"/>
              <a:t>Speed augmentation does not help if</a:t>
            </a:r>
          </a:p>
          <a:p>
            <a:pPr lvl="1"/>
            <a:r>
              <a:rPr lang="en-IN" dirty="0" smtClean="0"/>
              <a:t>We want immediate dispatch and minimise max flow time.</a:t>
            </a:r>
          </a:p>
          <a:p>
            <a:pPr lvl="1"/>
            <a:r>
              <a:rPr lang="en-IN" dirty="0" smtClean="0"/>
              <a:t>Minimise max stretch in subset parallel model.</a:t>
            </a:r>
          </a:p>
          <a:p>
            <a:r>
              <a:rPr lang="en-IN" dirty="0"/>
              <a:t>Online algorithm allowed to reject ε-fraction of the </a:t>
            </a:r>
            <a:r>
              <a:rPr lang="en-IN" dirty="0" smtClean="0"/>
              <a:t>jobs/total </a:t>
            </a:r>
            <a:r>
              <a:rPr lang="en-IN" dirty="0"/>
              <a:t>weight</a:t>
            </a:r>
            <a:r>
              <a:rPr lang="en-IN" dirty="0" smtClean="0"/>
              <a:t>.</a:t>
            </a:r>
            <a:endParaRPr lang="en-IN" dirty="0"/>
          </a:p>
          <a:p>
            <a:r>
              <a:rPr lang="en-IN" dirty="0" smtClean="0"/>
              <a:t>Jobs </a:t>
            </a:r>
            <a:r>
              <a:rPr lang="en-IN" dirty="0"/>
              <a:t>once rejected cannot be </a:t>
            </a:r>
            <a:r>
              <a:rPr lang="en-IN" dirty="0" smtClean="0"/>
              <a:t>revoked.</a:t>
            </a:r>
          </a:p>
          <a:p>
            <a:r>
              <a:rPr lang="en-IN" dirty="0" smtClean="0"/>
              <a:t>We want non-migratory, immediate-dispatch algorithms; pre-emption allowed.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799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Rejection model (contd.)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5105400"/>
          </a:xfrm>
        </p:spPr>
        <p:txBody>
          <a:bodyPr/>
          <a:lstStyle/>
          <a:p>
            <a:r>
              <a:rPr lang="en-IN" dirty="0"/>
              <a:t>Natural assumption in many settings</a:t>
            </a:r>
          </a:p>
          <a:p>
            <a:pPr lvl="1"/>
            <a:r>
              <a:rPr lang="en-IN" dirty="0" smtClean="0"/>
              <a:t>Terms </a:t>
            </a:r>
            <a:r>
              <a:rPr lang="en-IN" dirty="0"/>
              <a:t>in Service Level Agreements.</a:t>
            </a:r>
          </a:p>
          <a:p>
            <a:pPr lvl="1"/>
            <a:r>
              <a:rPr lang="en-IN" dirty="0" smtClean="0"/>
              <a:t>“</a:t>
            </a:r>
            <a:r>
              <a:rPr lang="en-IN" dirty="0"/>
              <a:t>Server busy: Please try again later” message when accessing popular websites </a:t>
            </a:r>
          </a:p>
          <a:p>
            <a:r>
              <a:rPr lang="en-IN" dirty="0" smtClean="0"/>
              <a:t>Intuitively </a:t>
            </a:r>
            <a:r>
              <a:rPr lang="en-IN" dirty="0"/>
              <a:t>stronger than </a:t>
            </a:r>
            <a:r>
              <a:rPr lang="en-IN" dirty="0" smtClean="0"/>
              <a:t>speed augmentation </a:t>
            </a:r>
            <a:r>
              <a:rPr lang="en-IN" dirty="0"/>
              <a:t>model</a:t>
            </a:r>
          </a:p>
          <a:p>
            <a:pPr lvl="1"/>
            <a:r>
              <a:rPr lang="en-IN" dirty="0"/>
              <a:t> Simulate by rejecting every (1/ε)</a:t>
            </a:r>
            <a:r>
              <a:rPr lang="en-IN" dirty="0" err="1"/>
              <a:t>th</a:t>
            </a:r>
            <a:r>
              <a:rPr lang="en-IN" dirty="0"/>
              <a:t> job on each machine</a:t>
            </a:r>
          </a:p>
          <a:p>
            <a:pPr lvl="1"/>
            <a:r>
              <a:rPr lang="en-IN" dirty="0"/>
              <a:t> Overall rejection over all machines (and not on every machine) is ε-fraction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2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dirty="0" smtClean="0"/>
              <a:t>Our results (CDGK ‘15)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8215"/>
                <a:ext cx="8229600" cy="5105400"/>
              </a:xfrm>
            </p:spPr>
            <p:txBody>
              <a:bodyPr/>
              <a:lstStyle/>
              <a:p>
                <a:r>
                  <a:rPr lang="en-IN" dirty="0" smtClean="0"/>
                  <a:t>Load Balancing:</a:t>
                </a:r>
              </a:p>
              <a:p>
                <a:pPr lvl="1"/>
                <a:r>
                  <a:rPr lang="en-IN" dirty="0"/>
                  <a:t>Unit size </a:t>
                </a:r>
                <a:r>
                  <a:rPr lang="en-IN" dirty="0" smtClean="0"/>
                  <a:t>jobs: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⁡(1/</m:t>
                    </m:r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IN" dirty="0" smtClean="0">
                    <a:solidFill>
                      <a:srgbClr val="FF0000"/>
                    </a:solidFill>
                  </a:rPr>
                  <a:t>algorithm</a:t>
                </a:r>
                <a:endParaRPr lang="en-I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IN" dirty="0" smtClean="0"/>
                  <a:t>Arbitrary size: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(1/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IN" dirty="0" smtClean="0"/>
                  <a:t> algorithm </a:t>
                </a:r>
                <a:endParaRPr lang="en-IN" dirty="0"/>
              </a:p>
              <a:p>
                <a:pPr lvl="1"/>
                <a:r>
                  <a:rPr lang="en-IN" dirty="0"/>
                  <a:t>Lower Bound: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⁡(1/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endParaRPr lang="en-IN" dirty="0" smtClean="0"/>
              </a:p>
              <a:p>
                <a:r>
                  <a:rPr lang="en-IN" dirty="0"/>
                  <a:t>Flow Time ( L∞)</a:t>
                </a:r>
              </a:p>
              <a:p>
                <a:pPr lvl="1"/>
                <a:r>
                  <a:rPr lang="en-IN" dirty="0"/>
                  <a:t>Unit </a:t>
                </a:r>
                <a:r>
                  <a:rPr lang="en-IN" dirty="0" smtClean="0"/>
                  <a:t>size, unit </a:t>
                </a:r>
                <a:r>
                  <a:rPr lang="en-IN" dirty="0"/>
                  <a:t>weight -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(1/</m:t>
                    </m:r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>
                    <a:solidFill>
                      <a:srgbClr val="FF0000"/>
                    </a:solidFill>
                  </a:rPr>
                  <a:t>algorithm </a:t>
                </a:r>
              </a:p>
              <a:p>
                <a:pPr lvl="1"/>
                <a:r>
                  <a:rPr lang="en-IN" dirty="0" smtClean="0"/>
                  <a:t>Arbitrary size &amp; weight-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(1/</m:t>
                    </m:r>
                    <m:sSup>
                      <m:sSup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l-GR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dirty="0"/>
                  <a:t>algorithm </a:t>
                </a:r>
              </a:p>
              <a:p>
                <a:pPr lvl="1"/>
                <a:r>
                  <a:rPr lang="en-IN" dirty="0"/>
                  <a:t>Rejection weight different from Flow Time Weight (</a:t>
                </a:r>
                <a:r>
                  <a:rPr lang="en-IN" dirty="0" smtClean="0"/>
                  <a:t>Max </a:t>
                </a:r>
                <a:r>
                  <a:rPr lang="en-IN" dirty="0"/>
                  <a:t>Stretch) -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(1/</m:t>
                    </m:r>
                    <m:sSup>
                      <m:sSup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l-GR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dirty="0"/>
                  <a:t>algorithm </a:t>
                </a:r>
              </a:p>
              <a:p>
                <a:pPr lvl="1"/>
                <a:r>
                  <a:rPr lang="en-IN" dirty="0"/>
                  <a:t>Lower Bound: O(1/</a:t>
                </a:r>
                <a:r>
                  <a:rPr lang="el-GR" dirty="0"/>
                  <a:t>ε</a:t>
                </a:r>
                <a:r>
                  <a:rPr lang="el-GR" dirty="0" smtClean="0"/>
                  <a:t>)</a:t>
                </a:r>
                <a:endParaRPr lang="en-IN" dirty="0" smtClean="0"/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FF0000"/>
                    </a:solidFill>
                  </a:rPr>
                  <a:t>Immediate reject in red</a:t>
                </a:r>
                <a:endParaRPr lang="el-GR" sz="2000" dirty="0">
                  <a:solidFill>
                    <a:srgbClr val="FF0000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8215"/>
                <a:ext cx="8229600" cy="5105400"/>
              </a:xfrm>
              <a:blipFill rotWithShape="0">
                <a:blip r:embed="rId2"/>
                <a:stretch>
                  <a:fillRect l="-2370" t="-3222" r="-1185" b="-10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36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dirty="0" smtClean="0"/>
              <a:t>This talk: max flow time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57800"/>
              </a:xfrm>
            </p:spPr>
            <p:txBody>
              <a:bodyPr/>
              <a:lstStyle/>
              <a:p>
                <a:r>
                  <a:rPr lang="en-IN" dirty="0" smtClean="0"/>
                  <a:t>Jobs are unit size and </a:t>
                </a:r>
                <a:r>
                  <a:rPr lang="en-IN" dirty="0" err="1" smtClean="0"/>
                  <a:t>unweighted</a:t>
                </a:r>
                <a:r>
                  <a:rPr lang="en-IN" dirty="0" smtClean="0"/>
                  <a:t>.</a:t>
                </a:r>
              </a:p>
              <a:p>
                <a:r>
                  <a:rPr lang="en-IN" dirty="0" smtClean="0"/>
                  <a:t>Job j is released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 smtClean="0"/>
                  <a:t> and can be processed on a subset of machines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Our algorithm will be immediate dispatch, immediate reject, non-migratory.</a:t>
                </a:r>
              </a:p>
              <a:p>
                <a:r>
                  <a:rPr lang="en-IN" dirty="0" smtClean="0"/>
                  <a:t>Algorithm will reject at most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 smtClean="0"/>
                  <a:t>-fraction of the jobs and maximum flow time will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en-IN" dirty="0" smtClean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dirty="0" smtClean="0"/>
                  <a:t>is the optimum.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57800"/>
              </a:xfrm>
              <a:blipFill rotWithShape="0">
                <a:blip r:embed="rId2"/>
                <a:stretch>
                  <a:fillRect l="-2370" t="-3248" r="-16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1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IN" dirty="0" smtClean="0"/>
              <a:t>An Integer program for set cover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IN" dirty="0" smtClean="0"/>
                  <a:t> is an indicator variable: 1 if S is picked in the </a:t>
                </a:r>
                <a:r>
                  <a:rPr lang="en-IN" dirty="0" err="1" smtClean="0"/>
                  <a:t>setcover</a:t>
                </a:r>
                <a:r>
                  <a:rPr lang="en-IN" dirty="0" smtClean="0"/>
                  <a:t> and 0 otherwise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817793"/>
              </p:ext>
            </p:extLst>
          </p:nvPr>
        </p:nvGraphicFramePr>
        <p:xfrm>
          <a:off x="1049338" y="2971800"/>
          <a:ext cx="2551112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07" name="Equation" r:id="rId4" imgW="876240" imgH="927000" progId="Equation.3">
                  <p:embed/>
                </p:oleObj>
              </mc:Choice>
              <mc:Fallback>
                <p:oleObj name="Equation" r:id="rId4" imgW="876240" imgH="9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9338" y="2971800"/>
                        <a:ext cx="2551112" cy="269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7675" y="3905676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+mn-lt"/>
              </a:rPr>
              <a:t>Every element e should be included in at least one set.</a:t>
            </a:r>
            <a:endParaRPr lang="en-I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7897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algorithm: GREEDY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</p:spPr>
            <p:txBody>
              <a:bodyPr/>
              <a:lstStyle/>
              <a:p>
                <a:r>
                  <a:rPr lang="en-IN" dirty="0" smtClean="0"/>
                  <a:t>Each machine has a queue of jobs which are assigned to it but not processed.</a:t>
                </a:r>
              </a:p>
              <a:p>
                <a:r>
                  <a:rPr lang="en-IN" dirty="0" smtClean="0"/>
                  <a:t>Let T be our current guess on the optimum. T is doubled if things go wrong.</a:t>
                </a:r>
              </a:p>
              <a:p>
                <a:r>
                  <a:rPr lang="en-IN" dirty="0" smtClean="0"/>
                  <a:t>When j arrives assign it to the m/c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 smtClean="0"/>
                  <a:t> which has the least load (smallest queue)</a:t>
                </a:r>
              </a:p>
              <a:p>
                <a:r>
                  <a:rPr lang="en-IN" dirty="0" smtClean="0"/>
                  <a:t>If all m/c’s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 smtClean="0"/>
                  <a:t> have load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 smtClean="0"/>
                  <a:t> reject j.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  <a:blipFill rotWithShape="0">
                <a:blip r:embed="rId2"/>
                <a:stretch>
                  <a:fillRect l="-2305" t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1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534400" cy="1143000"/>
              </a:xfrm>
            </p:spPr>
            <p:txBody>
              <a:bodyPr/>
              <a:lstStyle/>
              <a:p>
                <a:r>
                  <a:rPr lang="en-IN" dirty="0" smtClean="0"/>
                  <a:t>Why is flow time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 smtClean="0"/>
                  <a:t>?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534400" cy="1143000"/>
              </a:xfrm>
              <a:blipFill rotWithShape="0">
                <a:blip r:embed="rId2"/>
                <a:stretch>
                  <a:fillRect l="-1643" r="-1643" b="-8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Machine </a:t>
                </a:r>
                <a:r>
                  <a:rPr lang="en-IN" dirty="0" err="1" smtClean="0"/>
                  <a:t>i</a:t>
                </a:r>
                <a:r>
                  <a:rPr lang="en-IN" dirty="0" smtClean="0"/>
                  <a:t> processes jobs in the order in which they were assigned to it.</a:t>
                </a:r>
              </a:p>
              <a:p>
                <a:r>
                  <a:rPr lang="en-IN" dirty="0" smtClean="0"/>
                  <a:t>Hence flow time of a job is the number of jobs ahead of it in the queue.</a:t>
                </a:r>
              </a:p>
              <a:p>
                <a:r>
                  <a:rPr lang="en-IN" dirty="0" smtClean="0"/>
                  <a:t>Queue sizes never go beyond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 smtClean="0"/>
                  <a:t>.</a:t>
                </a:r>
              </a:p>
              <a:p>
                <a:r>
                  <a:rPr lang="en-IN" dirty="0" smtClean="0"/>
                  <a:t>Remains to bound the number of rejected jobs.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370" t="-3774" r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91014F7-9DC6-4915-93A4-FC166116961A}" type="slidenum"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62</a:t>
            </a:fld>
            <a:endParaRPr lang="en-US" altLang="en-US" sz="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47618" name="Text Box 34"/>
          <p:cNvSpPr txBox="1">
            <a:spLocks noChangeArrowheads="1"/>
          </p:cNvSpPr>
          <p:nvPr/>
        </p:nvSpPr>
        <p:spPr bwMode="auto">
          <a:xfrm>
            <a:off x="322263" y="581025"/>
            <a:ext cx="8378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 err="1">
                <a:solidFill>
                  <a:srgbClr val="D18213"/>
                </a:solidFill>
                <a:latin typeface="Comic Sans MS" charset="0"/>
                <a:ea typeface="ＭＳ Ｐゴシック" charset="0"/>
                <a:cs typeface="Arial" charset="0"/>
              </a:rPr>
              <a:t>MaxFlowTime</a:t>
            </a:r>
            <a:r>
              <a:rPr lang="en-US" sz="2000" dirty="0">
                <a:solidFill>
                  <a:srgbClr val="D18213"/>
                </a:solidFill>
                <a:latin typeface="Comic Sans MS" charset="0"/>
                <a:ea typeface="ＭＳ Ｐゴシック" charset="0"/>
                <a:cs typeface="Arial" charset="0"/>
              </a:rPr>
              <a:t> Algorithm (Illustration)</a:t>
            </a:r>
          </a:p>
        </p:txBody>
      </p:sp>
      <p:sp>
        <p:nvSpPr>
          <p:cNvPr id="156" name="Rectangle 155"/>
          <p:cNvSpPr>
            <a:spLocks noChangeArrowheads="1"/>
          </p:cNvSpPr>
          <p:nvPr/>
        </p:nvSpPr>
        <p:spPr bwMode="auto">
          <a:xfrm>
            <a:off x="1225550" y="1504950"/>
            <a:ext cx="228600" cy="228600"/>
          </a:xfrm>
          <a:prstGeom prst="rect">
            <a:avLst/>
          </a:prstGeom>
          <a:solidFill>
            <a:srgbClr val="953735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57" name="Rectangle 2"/>
          <p:cNvSpPr>
            <a:spLocks noChangeArrowheads="1"/>
          </p:cNvSpPr>
          <p:nvPr/>
        </p:nvSpPr>
        <p:spPr bwMode="auto">
          <a:xfrm flipV="1">
            <a:off x="1225550" y="3470275"/>
            <a:ext cx="3962400" cy="46038"/>
          </a:xfrm>
          <a:prstGeom prst="rect">
            <a:avLst/>
          </a:prstGeom>
          <a:solidFill>
            <a:schemeClr val="tx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58" name="Rectangle 87"/>
          <p:cNvSpPr>
            <a:spLocks noChangeArrowheads="1"/>
          </p:cNvSpPr>
          <p:nvPr/>
        </p:nvSpPr>
        <p:spPr bwMode="auto">
          <a:xfrm flipV="1">
            <a:off x="1225550" y="4659313"/>
            <a:ext cx="3962400" cy="46037"/>
          </a:xfrm>
          <a:prstGeom prst="rect">
            <a:avLst/>
          </a:prstGeom>
          <a:solidFill>
            <a:schemeClr val="tx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rot="10800000"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59" name="Rectangle 90"/>
          <p:cNvSpPr>
            <a:spLocks noChangeArrowheads="1"/>
          </p:cNvSpPr>
          <p:nvPr/>
        </p:nvSpPr>
        <p:spPr bwMode="auto">
          <a:xfrm>
            <a:off x="1225550" y="5924550"/>
            <a:ext cx="3962400" cy="46038"/>
          </a:xfrm>
          <a:prstGeom prst="rect">
            <a:avLst/>
          </a:prstGeom>
          <a:solidFill>
            <a:schemeClr val="tx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0" name="Rectangle 159"/>
          <p:cNvSpPr>
            <a:spLocks noChangeArrowheads="1"/>
          </p:cNvSpPr>
          <p:nvPr/>
        </p:nvSpPr>
        <p:spPr bwMode="auto">
          <a:xfrm>
            <a:off x="1225550" y="1809750"/>
            <a:ext cx="228600" cy="228600"/>
          </a:xfrm>
          <a:prstGeom prst="rect">
            <a:avLst/>
          </a:prstGeom>
          <a:solidFill>
            <a:srgbClr val="72FFF8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1" name="Rectangle 160"/>
          <p:cNvSpPr>
            <a:spLocks noChangeArrowheads="1"/>
          </p:cNvSpPr>
          <p:nvPr/>
        </p:nvSpPr>
        <p:spPr bwMode="auto">
          <a:xfrm>
            <a:off x="1225550" y="2114550"/>
            <a:ext cx="228600" cy="228600"/>
          </a:xfrm>
          <a:prstGeom prst="rect">
            <a:avLst/>
          </a:prstGeom>
          <a:solidFill>
            <a:srgbClr val="7A9523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2" name="Rectangle 161"/>
          <p:cNvSpPr>
            <a:spLocks noChangeArrowheads="1"/>
          </p:cNvSpPr>
          <p:nvPr/>
        </p:nvSpPr>
        <p:spPr bwMode="auto">
          <a:xfrm>
            <a:off x="4044950" y="150495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3" name="Rectangle 162"/>
          <p:cNvSpPr>
            <a:spLocks noChangeArrowheads="1"/>
          </p:cNvSpPr>
          <p:nvPr/>
        </p:nvSpPr>
        <p:spPr bwMode="auto">
          <a:xfrm>
            <a:off x="4044950" y="1809750"/>
            <a:ext cx="228600" cy="228600"/>
          </a:xfrm>
          <a:prstGeom prst="rect">
            <a:avLst/>
          </a:prstGeom>
          <a:solidFill>
            <a:srgbClr val="A3CEC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4" name="Rectangle 163"/>
          <p:cNvSpPr>
            <a:spLocks noChangeArrowheads="1"/>
          </p:cNvSpPr>
          <p:nvPr/>
        </p:nvSpPr>
        <p:spPr bwMode="auto">
          <a:xfrm>
            <a:off x="4044950" y="2114550"/>
            <a:ext cx="228600" cy="228600"/>
          </a:xfrm>
          <a:prstGeom prst="rect">
            <a:avLst/>
          </a:prstGeom>
          <a:solidFill>
            <a:srgbClr val="86F37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5" name="Rectangle 164"/>
          <p:cNvSpPr>
            <a:spLocks noChangeArrowheads="1"/>
          </p:cNvSpPr>
          <p:nvPr/>
        </p:nvSpPr>
        <p:spPr bwMode="auto">
          <a:xfrm>
            <a:off x="2673350" y="1504950"/>
            <a:ext cx="228600" cy="228600"/>
          </a:xfrm>
          <a:prstGeom prst="rect">
            <a:avLst/>
          </a:prstGeom>
          <a:solidFill>
            <a:srgbClr val="660066">
              <a:alpha val="87057"/>
            </a:srgbClr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2673350" y="1809750"/>
            <a:ext cx="228600" cy="228600"/>
          </a:xfrm>
          <a:prstGeom prst="rect">
            <a:avLst/>
          </a:prstGeom>
          <a:solidFill>
            <a:srgbClr val="FFFF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4830" name="Text Box 137"/>
          <p:cNvSpPr txBox="1">
            <a:spLocks noChangeArrowheads="1"/>
          </p:cNvSpPr>
          <p:nvPr/>
        </p:nvSpPr>
        <p:spPr bwMode="auto">
          <a:xfrm>
            <a:off x="1120775" y="1114425"/>
            <a:ext cx="527050" cy="338138"/>
          </a:xfrm>
          <a:prstGeom prst="rect">
            <a:avLst/>
          </a:prstGeom>
          <a:solidFill>
            <a:srgbClr val="E6E0EC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t=1</a:t>
            </a:r>
          </a:p>
        </p:txBody>
      </p:sp>
      <p:cxnSp>
        <p:nvCxnSpPr>
          <p:cNvPr id="169" name="Straight Arrow Connector 168"/>
          <p:cNvCxnSpPr>
            <a:cxnSpLocks noChangeShapeType="1"/>
          </p:cNvCxnSpPr>
          <p:nvPr/>
        </p:nvCxnSpPr>
        <p:spPr bwMode="auto">
          <a:xfrm>
            <a:off x="1454150" y="1657350"/>
            <a:ext cx="838200" cy="18288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Straight Arrow Connector 169"/>
          <p:cNvCxnSpPr>
            <a:cxnSpLocks noChangeShapeType="1"/>
            <a:stCxn id="160" idx="3"/>
          </p:cNvCxnSpPr>
          <p:nvPr/>
        </p:nvCxnSpPr>
        <p:spPr bwMode="auto">
          <a:xfrm>
            <a:off x="1454150" y="1924050"/>
            <a:ext cx="990600" cy="40005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traight Arrow Connector 170"/>
          <p:cNvCxnSpPr>
            <a:cxnSpLocks noChangeShapeType="1"/>
            <a:stCxn id="161" idx="2"/>
          </p:cNvCxnSpPr>
          <p:nvPr/>
        </p:nvCxnSpPr>
        <p:spPr bwMode="auto">
          <a:xfrm>
            <a:off x="1339850" y="2343150"/>
            <a:ext cx="342900" cy="11430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2" name="Straight Arrow Connector 171"/>
          <p:cNvCxnSpPr>
            <a:cxnSpLocks noChangeShapeType="1"/>
          </p:cNvCxnSpPr>
          <p:nvPr/>
        </p:nvCxnSpPr>
        <p:spPr bwMode="auto">
          <a:xfrm>
            <a:off x="1454150" y="1657350"/>
            <a:ext cx="1371600" cy="42672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>
            <a:off x="2749550" y="2038350"/>
            <a:ext cx="152400" cy="14478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>
            <a:off x="2901950" y="1657350"/>
            <a:ext cx="381000" cy="18669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>
            <a:off x="1301750" y="2343150"/>
            <a:ext cx="838200" cy="35814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Straight Arrow Connector 175"/>
          <p:cNvCxnSpPr>
            <a:cxnSpLocks noChangeShapeType="1"/>
            <a:stCxn id="164" idx="2"/>
          </p:cNvCxnSpPr>
          <p:nvPr/>
        </p:nvCxnSpPr>
        <p:spPr bwMode="auto">
          <a:xfrm>
            <a:off x="4159250" y="2343150"/>
            <a:ext cx="342900" cy="22860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7" name="Straight Arrow Connector 176"/>
          <p:cNvCxnSpPr>
            <a:cxnSpLocks noChangeShapeType="1"/>
            <a:stCxn id="163" idx="1"/>
          </p:cNvCxnSpPr>
          <p:nvPr/>
        </p:nvCxnSpPr>
        <p:spPr bwMode="auto">
          <a:xfrm flipH="1">
            <a:off x="3587750" y="1924050"/>
            <a:ext cx="457200" cy="27051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Straight Arrow Connector 177"/>
          <p:cNvCxnSpPr>
            <a:cxnSpLocks noChangeShapeType="1"/>
            <a:stCxn id="162" idx="3"/>
          </p:cNvCxnSpPr>
          <p:nvPr/>
        </p:nvCxnSpPr>
        <p:spPr bwMode="auto">
          <a:xfrm>
            <a:off x="4273550" y="1619250"/>
            <a:ext cx="685800" cy="43053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9" name="Straight Arrow Connector 178"/>
          <p:cNvCxnSpPr>
            <a:cxnSpLocks noChangeShapeType="1"/>
          </p:cNvCxnSpPr>
          <p:nvPr/>
        </p:nvCxnSpPr>
        <p:spPr bwMode="auto">
          <a:xfrm>
            <a:off x="4273550" y="1657350"/>
            <a:ext cx="762000" cy="29718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1301750" y="3562350"/>
            <a:ext cx="228600" cy="228600"/>
          </a:xfrm>
          <a:prstGeom prst="rect">
            <a:avLst/>
          </a:prstGeom>
          <a:solidFill>
            <a:srgbClr val="953735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1301750" y="6059488"/>
            <a:ext cx="228600" cy="228600"/>
          </a:xfrm>
          <a:prstGeom prst="rect">
            <a:avLst/>
          </a:prstGeom>
          <a:solidFill>
            <a:srgbClr val="72FFF8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2" name="Rectangle 181"/>
          <p:cNvSpPr>
            <a:spLocks noChangeArrowheads="1"/>
          </p:cNvSpPr>
          <p:nvPr/>
        </p:nvSpPr>
        <p:spPr bwMode="auto">
          <a:xfrm>
            <a:off x="1301750" y="3867150"/>
            <a:ext cx="228600" cy="228600"/>
          </a:xfrm>
          <a:prstGeom prst="rect">
            <a:avLst/>
          </a:prstGeom>
          <a:solidFill>
            <a:srgbClr val="7A9523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3" name="Rectangle 182"/>
          <p:cNvSpPr>
            <a:spLocks noChangeArrowheads="1"/>
          </p:cNvSpPr>
          <p:nvPr/>
        </p:nvSpPr>
        <p:spPr bwMode="auto">
          <a:xfrm>
            <a:off x="2749550" y="3562350"/>
            <a:ext cx="228600" cy="228600"/>
          </a:xfrm>
          <a:prstGeom prst="rect">
            <a:avLst/>
          </a:prstGeom>
          <a:solidFill>
            <a:srgbClr val="7A9523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2749550" y="3867150"/>
            <a:ext cx="228600" cy="228600"/>
          </a:xfrm>
          <a:prstGeom prst="rect">
            <a:avLst/>
          </a:prstGeom>
          <a:solidFill>
            <a:srgbClr val="660066">
              <a:alpha val="87057"/>
            </a:srgbClr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2749550" y="4171950"/>
            <a:ext cx="228600" cy="228600"/>
          </a:xfrm>
          <a:prstGeom prst="rect">
            <a:avLst/>
          </a:prstGeom>
          <a:solidFill>
            <a:srgbClr val="FFFF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6" name="Rectangle 185"/>
          <p:cNvSpPr>
            <a:spLocks noChangeArrowheads="1"/>
          </p:cNvSpPr>
          <p:nvPr/>
        </p:nvSpPr>
        <p:spPr bwMode="auto">
          <a:xfrm>
            <a:off x="4044950" y="3562350"/>
            <a:ext cx="228600" cy="228600"/>
          </a:xfrm>
          <a:prstGeom prst="rect">
            <a:avLst/>
          </a:prstGeom>
          <a:solidFill>
            <a:srgbClr val="660066">
              <a:alpha val="87057"/>
            </a:srgbClr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7" name="Rectangle 186"/>
          <p:cNvSpPr>
            <a:spLocks noChangeArrowheads="1"/>
          </p:cNvSpPr>
          <p:nvPr/>
        </p:nvSpPr>
        <p:spPr bwMode="auto">
          <a:xfrm>
            <a:off x="4044950" y="4745038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8" name="Rectangle 187"/>
          <p:cNvSpPr>
            <a:spLocks noChangeArrowheads="1"/>
          </p:cNvSpPr>
          <p:nvPr/>
        </p:nvSpPr>
        <p:spPr bwMode="auto">
          <a:xfrm>
            <a:off x="4044950" y="5051425"/>
            <a:ext cx="228600" cy="228600"/>
          </a:xfrm>
          <a:prstGeom prst="rect">
            <a:avLst/>
          </a:prstGeom>
          <a:solidFill>
            <a:srgbClr val="A3CEC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9" name="Rectangle 188"/>
          <p:cNvSpPr>
            <a:spLocks noChangeArrowheads="1"/>
          </p:cNvSpPr>
          <p:nvPr/>
        </p:nvSpPr>
        <p:spPr bwMode="auto">
          <a:xfrm>
            <a:off x="4044950" y="5356225"/>
            <a:ext cx="228600" cy="228600"/>
          </a:xfrm>
          <a:prstGeom prst="rect">
            <a:avLst/>
          </a:prstGeom>
          <a:solidFill>
            <a:srgbClr val="86F37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90" name="Picture 206" descr="MC900432537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4111625"/>
            <a:ext cx="2381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Picture 206" descr="MC900432537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5314950"/>
            <a:ext cx="2381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Text Box 137"/>
          <p:cNvSpPr txBox="1">
            <a:spLocks noChangeArrowheads="1"/>
          </p:cNvSpPr>
          <p:nvPr/>
        </p:nvSpPr>
        <p:spPr bwMode="auto">
          <a:xfrm>
            <a:off x="2646363" y="1112838"/>
            <a:ext cx="527050" cy="338137"/>
          </a:xfrm>
          <a:prstGeom prst="rect">
            <a:avLst/>
          </a:prstGeom>
          <a:solidFill>
            <a:srgbClr val="E6E0EC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193" name="Text Box 137"/>
          <p:cNvSpPr txBox="1">
            <a:spLocks noChangeArrowheads="1"/>
          </p:cNvSpPr>
          <p:nvPr/>
        </p:nvSpPr>
        <p:spPr bwMode="auto">
          <a:xfrm>
            <a:off x="4008438" y="1114425"/>
            <a:ext cx="527050" cy="338138"/>
          </a:xfrm>
          <a:prstGeom prst="rect">
            <a:avLst/>
          </a:prstGeom>
          <a:solidFill>
            <a:srgbClr val="E6E0EC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34856" name="Rectangle 1"/>
          <p:cNvSpPr>
            <a:spLocks noChangeArrowheads="1"/>
          </p:cNvSpPr>
          <p:nvPr/>
        </p:nvSpPr>
        <p:spPr bwMode="auto">
          <a:xfrm>
            <a:off x="4641850" y="1433513"/>
            <a:ext cx="1092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T*/</a:t>
            </a:r>
            <a:r>
              <a:rPr lang="el-GR" altLang="en-US" sz="1800">
                <a:solidFill>
                  <a:schemeClr val="tx1"/>
                </a:solidFill>
              </a:rPr>
              <a:t>ε</a:t>
            </a:r>
            <a:r>
              <a:rPr lang="en-US" altLang="en-US" sz="1800">
                <a:solidFill>
                  <a:schemeClr val="tx1"/>
                </a:solidFill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50706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 animBg="1"/>
      <p:bldP spid="164" grpId="0" animBg="1"/>
      <p:bldP spid="165" grpId="0" animBg="1"/>
      <p:bldP spid="166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2" grpId="0" animBg="1"/>
      <p:bldP spid="19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Primal and Dual LPs</a:t>
            </a:r>
            <a:endParaRPr lang="en-IN" dirty="0"/>
          </a:p>
        </p:txBody>
      </p:sp>
      <p:graphicFrame>
        <p:nvGraphicFramePr>
          <p:cNvPr id="5" name="Object 9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523076"/>
              </p:ext>
            </p:extLst>
          </p:nvPr>
        </p:nvGraphicFramePr>
        <p:xfrm>
          <a:off x="457200" y="1752600"/>
          <a:ext cx="4643438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8" name="Equation" r:id="rId3" imgW="2031840" imgH="1346040" progId="Equation.3">
                  <p:embed/>
                </p:oleObj>
              </mc:Choice>
              <mc:Fallback>
                <p:oleObj name="Equation" r:id="rId3" imgW="2031840" imgH="1346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4643438" cy="307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3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2640831"/>
              </p:ext>
            </p:extLst>
          </p:nvPr>
        </p:nvGraphicFramePr>
        <p:xfrm>
          <a:off x="4929893" y="1721893"/>
          <a:ext cx="4044860" cy="3107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9" name="Equation" r:id="rId5" imgW="1917360" imgH="1473120" progId="Equation.3">
                  <p:embed/>
                </p:oleObj>
              </mc:Choice>
              <mc:Fallback>
                <p:oleObj name="Equation" r:id="rId5" imgW="1917360" imgH="1473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893" y="1721893"/>
                        <a:ext cx="4044860" cy="3107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199" y="5182826"/>
                <a:ext cx="8229601" cy="1561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 smtClean="0">
                    <a:latin typeface="+mn-lt"/>
                  </a:rPr>
                  <a:t>Complementary slackness says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800" dirty="0" smtClean="0">
                    <a:latin typeface="+mn-lt"/>
                  </a:rPr>
                  <a:t> should be </a:t>
                </a:r>
              </a:p>
              <a:p>
                <a:r>
                  <a:rPr lang="en-IN" sz="2800" dirty="0" smtClean="0">
                    <a:latin typeface="+mn-lt"/>
                  </a:rPr>
                  <a:t>non-zero only for machine-intervals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sz="2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182826"/>
                <a:ext cx="8229601" cy="1561966"/>
              </a:xfrm>
              <a:prstGeom prst="rect">
                <a:avLst/>
              </a:prstGeom>
              <a:blipFill rotWithShape="0">
                <a:blip r:embed="rId7"/>
                <a:stretch>
                  <a:fillRect l="-1481" t="-3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67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How to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7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Too many intervals which are “tight”.</a:t>
                </a:r>
              </a:p>
              <a:p>
                <a:r>
                  <a:rPr lang="en-IN" dirty="0" smtClean="0"/>
                  <a:t>On each machine we pick a laminar subset of these intervals.</a:t>
                </a:r>
              </a:p>
              <a:p>
                <a:r>
                  <a:rPr lang="en-IN" dirty="0" smtClean="0"/>
                  <a:t>These intervals are assigned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. Scale by no. of such intervals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nary>
                  </m:oMath>
                </a14:m>
                <a:r>
                  <a:rPr lang="en-IN" dirty="0" smtClean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370" t="-3774" r="-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4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618" name="Text Box 34"/>
          <p:cNvSpPr txBox="1">
            <a:spLocks noChangeArrowheads="1"/>
          </p:cNvSpPr>
          <p:nvPr/>
        </p:nvSpPr>
        <p:spPr bwMode="auto">
          <a:xfrm>
            <a:off x="2207952" y="199770"/>
            <a:ext cx="50576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rgbClr val="D18213"/>
                </a:solidFill>
                <a:latin typeface="Comic Sans MS" charset="0"/>
                <a:ea typeface="ＭＳ Ｐゴシック" charset="0"/>
                <a:cs typeface="Arial" charset="0"/>
              </a:rPr>
              <a:t>Machine Intervals</a:t>
            </a:r>
          </a:p>
        </p:txBody>
      </p:sp>
      <p:cxnSp>
        <p:nvCxnSpPr>
          <p:cNvPr id="13316" name="Straight Arrow Connector 3"/>
          <p:cNvCxnSpPr>
            <a:cxnSpLocks noChangeShapeType="1"/>
          </p:cNvCxnSpPr>
          <p:nvPr/>
        </p:nvCxnSpPr>
        <p:spPr bwMode="auto">
          <a:xfrm flipH="1" flipV="1">
            <a:off x="1168400" y="1354138"/>
            <a:ext cx="17463" cy="279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17" name="Straight Arrow Connector 5"/>
          <p:cNvCxnSpPr>
            <a:cxnSpLocks noChangeShapeType="1"/>
          </p:cNvCxnSpPr>
          <p:nvPr/>
        </p:nvCxnSpPr>
        <p:spPr bwMode="auto">
          <a:xfrm>
            <a:off x="1168400" y="4148138"/>
            <a:ext cx="6553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18" name="Straight Connector 8"/>
          <p:cNvCxnSpPr>
            <a:cxnSpLocks noChangeShapeType="1"/>
          </p:cNvCxnSpPr>
          <p:nvPr/>
        </p:nvCxnSpPr>
        <p:spPr bwMode="auto">
          <a:xfrm>
            <a:off x="1168400" y="3725863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19" name="Straight Connector 15"/>
          <p:cNvCxnSpPr>
            <a:cxnSpLocks noChangeShapeType="1"/>
          </p:cNvCxnSpPr>
          <p:nvPr/>
        </p:nvCxnSpPr>
        <p:spPr bwMode="auto">
          <a:xfrm>
            <a:off x="1168400" y="3284538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20" name="Straight Connector 16"/>
          <p:cNvCxnSpPr>
            <a:cxnSpLocks noChangeShapeType="1"/>
          </p:cNvCxnSpPr>
          <p:nvPr/>
        </p:nvCxnSpPr>
        <p:spPr bwMode="auto">
          <a:xfrm>
            <a:off x="1168400" y="2827338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21" name="Straight Connector 17"/>
          <p:cNvCxnSpPr>
            <a:cxnSpLocks noChangeShapeType="1"/>
          </p:cNvCxnSpPr>
          <p:nvPr/>
        </p:nvCxnSpPr>
        <p:spPr bwMode="auto">
          <a:xfrm>
            <a:off x="1168400" y="2405063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22" name="Straight Connector 18"/>
          <p:cNvCxnSpPr>
            <a:cxnSpLocks noChangeShapeType="1"/>
          </p:cNvCxnSpPr>
          <p:nvPr/>
        </p:nvCxnSpPr>
        <p:spPr bwMode="auto">
          <a:xfrm>
            <a:off x="1185863" y="1963738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22" name="Rectangle 19"/>
          <p:cNvSpPr>
            <a:spLocks noChangeArrowheads="1"/>
          </p:cNvSpPr>
          <p:nvPr/>
        </p:nvSpPr>
        <p:spPr bwMode="auto">
          <a:xfrm>
            <a:off x="766763" y="3540125"/>
            <a:ext cx="46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T*</a:t>
            </a:r>
          </a:p>
        </p:txBody>
      </p:sp>
      <p:sp>
        <p:nvSpPr>
          <p:cNvPr id="38923" name="Rectangle 20"/>
          <p:cNvSpPr>
            <a:spLocks noChangeArrowheads="1"/>
          </p:cNvSpPr>
          <p:nvPr/>
        </p:nvSpPr>
        <p:spPr bwMode="auto">
          <a:xfrm>
            <a:off x="611188" y="3082925"/>
            <a:ext cx="604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2T*</a:t>
            </a:r>
          </a:p>
        </p:txBody>
      </p:sp>
      <p:sp>
        <p:nvSpPr>
          <p:cNvPr id="38924" name="Rectangle 21"/>
          <p:cNvSpPr>
            <a:spLocks noChangeArrowheads="1"/>
          </p:cNvSpPr>
          <p:nvPr/>
        </p:nvSpPr>
        <p:spPr bwMode="auto">
          <a:xfrm>
            <a:off x="614363" y="2643188"/>
            <a:ext cx="603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3T*</a:t>
            </a:r>
          </a:p>
        </p:txBody>
      </p:sp>
      <p:sp>
        <p:nvSpPr>
          <p:cNvPr id="38925" name="Rectangle 22"/>
          <p:cNvSpPr>
            <a:spLocks noChangeArrowheads="1"/>
          </p:cNvSpPr>
          <p:nvPr/>
        </p:nvSpPr>
        <p:spPr bwMode="auto">
          <a:xfrm>
            <a:off x="620713" y="2219325"/>
            <a:ext cx="604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4T*</a:t>
            </a:r>
          </a:p>
        </p:txBody>
      </p:sp>
      <p:sp>
        <p:nvSpPr>
          <p:cNvPr id="38926" name="Rectangle 23"/>
          <p:cNvSpPr>
            <a:spLocks noChangeArrowheads="1"/>
          </p:cNvSpPr>
          <p:nvPr/>
        </p:nvSpPr>
        <p:spPr bwMode="auto">
          <a:xfrm>
            <a:off x="633413" y="1779588"/>
            <a:ext cx="604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5T*</a:t>
            </a:r>
          </a:p>
        </p:txBody>
      </p:sp>
      <p:sp>
        <p:nvSpPr>
          <p:cNvPr id="38927" name="Freeform 24"/>
          <p:cNvSpPr>
            <a:spLocks/>
          </p:cNvSpPr>
          <p:nvPr/>
        </p:nvSpPr>
        <p:spPr bwMode="auto">
          <a:xfrm>
            <a:off x="1186656" y="1666876"/>
            <a:ext cx="6315075" cy="2506662"/>
          </a:xfrm>
          <a:custGeom>
            <a:avLst/>
            <a:gdLst>
              <a:gd name="T0" fmla="*/ 33830 w 6316133"/>
              <a:gd name="T1" fmla="*/ 2238032 h 2506133"/>
              <a:gd name="T2" fmla="*/ 84582 w 6316133"/>
              <a:gd name="T3" fmla="*/ 2017621 h 2506133"/>
              <a:gd name="T4" fmla="*/ 135328 w 6316133"/>
              <a:gd name="T5" fmla="*/ 1881982 h 2506133"/>
              <a:gd name="T6" fmla="*/ 186080 w 6316133"/>
              <a:gd name="T7" fmla="*/ 1746342 h 2506133"/>
              <a:gd name="T8" fmla="*/ 287578 w 6316133"/>
              <a:gd name="T9" fmla="*/ 1525932 h 2506133"/>
              <a:gd name="T10" fmla="*/ 355240 w 6316133"/>
              <a:gd name="T11" fmla="*/ 1407249 h 2506133"/>
              <a:gd name="T12" fmla="*/ 405992 w 6316133"/>
              <a:gd name="T13" fmla="*/ 1305518 h 2506133"/>
              <a:gd name="T14" fmla="*/ 524405 w 6316133"/>
              <a:gd name="T15" fmla="*/ 1169882 h 2506133"/>
              <a:gd name="T16" fmla="*/ 608988 w 6316133"/>
              <a:gd name="T17" fmla="*/ 1085107 h 2506133"/>
              <a:gd name="T18" fmla="*/ 778153 w 6316133"/>
              <a:gd name="T19" fmla="*/ 983376 h 2506133"/>
              <a:gd name="T20" fmla="*/ 998064 w 6316133"/>
              <a:gd name="T21" fmla="*/ 983376 h 2506133"/>
              <a:gd name="T22" fmla="*/ 1167224 w 6316133"/>
              <a:gd name="T23" fmla="*/ 1152925 h 2506133"/>
              <a:gd name="T24" fmla="*/ 1285641 w 6316133"/>
              <a:gd name="T25" fmla="*/ 1356383 h 2506133"/>
              <a:gd name="T26" fmla="*/ 1370220 w 6316133"/>
              <a:gd name="T27" fmla="*/ 1441157 h 2506133"/>
              <a:gd name="T28" fmla="*/ 1471718 w 6316133"/>
              <a:gd name="T29" fmla="*/ 1644615 h 2506133"/>
              <a:gd name="T30" fmla="*/ 1573216 w 6316133"/>
              <a:gd name="T31" fmla="*/ 1729390 h 2506133"/>
              <a:gd name="T32" fmla="*/ 1894627 w 6316133"/>
              <a:gd name="T33" fmla="*/ 1746342 h 2506133"/>
              <a:gd name="T34" fmla="*/ 1945377 w 6316133"/>
              <a:gd name="T35" fmla="*/ 1627658 h 2506133"/>
              <a:gd name="T36" fmla="*/ 1996125 w 6316133"/>
              <a:gd name="T37" fmla="*/ 1458113 h 2506133"/>
              <a:gd name="T38" fmla="*/ 2063790 w 6316133"/>
              <a:gd name="T39" fmla="*/ 1186833 h 2506133"/>
              <a:gd name="T40" fmla="*/ 2182204 w 6316133"/>
              <a:gd name="T41" fmla="*/ 830783 h 2506133"/>
              <a:gd name="T42" fmla="*/ 2249871 w 6316133"/>
              <a:gd name="T43" fmla="*/ 661236 h 2506133"/>
              <a:gd name="T44" fmla="*/ 2419034 w 6316133"/>
              <a:gd name="T45" fmla="*/ 457782 h 2506133"/>
              <a:gd name="T46" fmla="*/ 2503614 w 6316133"/>
              <a:gd name="T47" fmla="*/ 254324 h 2506133"/>
              <a:gd name="T48" fmla="*/ 2554365 w 6316133"/>
              <a:gd name="T49" fmla="*/ 152592 h 2506133"/>
              <a:gd name="T50" fmla="*/ 2774276 w 6316133"/>
              <a:gd name="T51" fmla="*/ 0 h 2506133"/>
              <a:gd name="T52" fmla="*/ 3146437 w 6316133"/>
              <a:gd name="T53" fmla="*/ 33909 h 2506133"/>
              <a:gd name="T54" fmla="*/ 3197184 w 6316133"/>
              <a:gd name="T55" fmla="*/ 135641 h 2506133"/>
              <a:gd name="T56" fmla="*/ 3281766 w 6316133"/>
              <a:gd name="T57" fmla="*/ 339098 h 2506133"/>
              <a:gd name="T58" fmla="*/ 3366349 w 6316133"/>
              <a:gd name="T59" fmla="*/ 423867 h 2506133"/>
              <a:gd name="T60" fmla="*/ 3434012 w 6316133"/>
              <a:gd name="T61" fmla="*/ 508642 h 2506133"/>
              <a:gd name="T62" fmla="*/ 3518594 w 6316133"/>
              <a:gd name="T63" fmla="*/ 762966 h 2506133"/>
              <a:gd name="T64" fmla="*/ 3569345 w 6316133"/>
              <a:gd name="T65" fmla="*/ 881649 h 2506133"/>
              <a:gd name="T66" fmla="*/ 3653926 w 6316133"/>
              <a:gd name="T67" fmla="*/ 1271608 h 2506133"/>
              <a:gd name="T68" fmla="*/ 3704674 w 6316133"/>
              <a:gd name="T69" fmla="*/ 1390291 h 2506133"/>
              <a:gd name="T70" fmla="*/ 3789256 w 6316133"/>
              <a:gd name="T71" fmla="*/ 1559841 h 2506133"/>
              <a:gd name="T72" fmla="*/ 3873838 w 6316133"/>
              <a:gd name="T73" fmla="*/ 1661570 h 2506133"/>
              <a:gd name="T74" fmla="*/ 4043000 w 6316133"/>
              <a:gd name="T75" fmla="*/ 1763299 h 2506133"/>
              <a:gd name="T76" fmla="*/ 4279829 w 6316133"/>
              <a:gd name="T77" fmla="*/ 1678524 h 2506133"/>
              <a:gd name="T78" fmla="*/ 4448992 w 6316133"/>
              <a:gd name="T79" fmla="*/ 1508975 h 2506133"/>
              <a:gd name="T80" fmla="*/ 4516658 w 6316133"/>
              <a:gd name="T81" fmla="*/ 1356383 h 2506133"/>
              <a:gd name="T82" fmla="*/ 4584323 w 6316133"/>
              <a:gd name="T83" fmla="*/ 1034241 h 2506133"/>
              <a:gd name="T84" fmla="*/ 4787319 w 6316133"/>
              <a:gd name="T85" fmla="*/ 881649 h 2506133"/>
              <a:gd name="T86" fmla="*/ 5396306 w 6316133"/>
              <a:gd name="T87" fmla="*/ 864692 h 2506133"/>
              <a:gd name="T88" fmla="*/ 5497804 w 6316133"/>
              <a:gd name="T89" fmla="*/ 932515 h 2506133"/>
              <a:gd name="T90" fmla="*/ 5650051 w 6316133"/>
              <a:gd name="T91" fmla="*/ 1017289 h 2506133"/>
              <a:gd name="T92" fmla="*/ 5802298 w 6316133"/>
              <a:gd name="T93" fmla="*/ 1102061 h 2506133"/>
              <a:gd name="T94" fmla="*/ 5903796 w 6316133"/>
              <a:gd name="T95" fmla="*/ 1169882 h 2506133"/>
              <a:gd name="T96" fmla="*/ 6005294 w 6316133"/>
              <a:gd name="T97" fmla="*/ 1220745 h 2506133"/>
              <a:gd name="T98" fmla="*/ 6208290 w 6316133"/>
              <a:gd name="T99" fmla="*/ 1288565 h 2506133"/>
              <a:gd name="T100" fmla="*/ 6309788 w 6316133"/>
              <a:gd name="T101" fmla="*/ 1356383 h 250613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3962400 w 6316133"/>
              <a:gd name="connsiteY74" fmla="*/ 1744133 h 2506133"/>
              <a:gd name="connsiteX75" fmla="*/ 4047066 w 6316133"/>
              <a:gd name="connsiteY75" fmla="*/ 1761067 h 2506133"/>
              <a:gd name="connsiteX76" fmla="*/ 4182533 w 6316133"/>
              <a:gd name="connsiteY76" fmla="*/ 174413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47066 w 6316133"/>
              <a:gd name="connsiteY75" fmla="*/ 1761067 h 2506133"/>
              <a:gd name="connsiteX76" fmla="*/ 4182533 w 6316133"/>
              <a:gd name="connsiteY76" fmla="*/ 174413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75646 w 6316133"/>
              <a:gd name="connsiteY75" fmla="*/ 2065803 h 2506133"/>
              <a:gd name="connsiteX76" fmla="*/ 4182533 w 6316133"/>
              <a:gd name="connsiteY76" fmla="*/ 174413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75646 w 6316133"/>
              <a:gd name="connsiteY75" fmla="*/ 2065803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94699 w 6316133"/>
              <a:gd name="connsiteY75" fmla="*/ 2180079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3990980 w 6316133"/>
              <a:gd name="connsiteY74" fmla="*/ 2153622 h 2506133"/>
              <a:gd name="connsiteX75" fmla="*/ 4094699 w 6316133"/>
              <a:gd name="connsiteY75" fmla="*/ 2180079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9511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3990980 w 6316133"/>
              <a:gd name="connsiteY74" fmla="*/ 2153622 h 2506133"/>
              <a:gd name="connsiteX75" fmla="*/ 4094699 w 6316133"/>
              <a:gd name="connsiteY75" fmla="*/ 2180079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316133" h="2506133">
                <a:moveTo>
                  <a:pt x="0" y="2506133"/>
                </a:moveTo>
                <a:cubicBezTo>
                  <a:pt x="8516" y="2420967"/>
                  <a:pt x="14769" y="2321134"/>
                  <a:pt x="33866" y="2235200"/>
                </a:cubicBezTo>
                <a:cubicBezTo>
                  <a:pt x="37738" y="2217776"/>
                  <a:pt x="45155" y="2201333"/>
                  <a:pt x="50800" y="2184400"/>
                </a:cubicBezTo>
                <a:cubicBezTo>
                  <a:pt x="56652" y="2149285"/>
                  <a:pt x="69510" y="2055483"/>
                  <a:pt x="84666" y="2015067"/>
                </a:cubicBezTo>
                <a:cubicBezTo>
                  <a:pt x="93529" y="1991431"/>
                  <a:pt x="107244" y="1969911"/>
                  <a:pt x="118533" y="1947333"/>
                </a:cubicBezTo>
                <a:cubicBezTo>
                  <a:pt x="124177" y="1924755"/>
                  <a:pt x="126298" y="1900991"/>
                  <a:pt x="135466" y="1879600"/>
                </a:cubicBezTo>
                <a:cubicBezTo>
                  <a:pt x="143483" y="1860894"/>
                  <a:pt x="162187" y="1847856"/>
                  <a:pt x="169333" y="1828800"/>
                </a:cubicBezTo>
                <a:cubicBezTo>
                  <a:pt x="179439" y="1801851"/>
                  <a:pt x="175934" y="1770996"/>
                  <a:pt x="186266" y="1744133"/>
                </a:cubicBezTo>
                <a:cubicBezTo>
                  <a:pt x="204389" y="1697013"/>
                  <a:pt x="235251" y="1655542"/>
                  <a:pt x="254000" y="1608667"/>
                </a:cubicBezTo>
                <a:cubicBezTo>
                  <a:pt x="265289" y="1580445"/>
                  <a:pt x="277193" y="1552461"/>
                  <a:pt x="287866" y="1524000"/>
                </a:cubicBezTo>
                <a:cubicBezTo>
                  <a:pt x="294133" y="1507287"/>
                  <a:pt x="295944" y="1488698"/>
                  <a:pt x="304800" y="1473200"/>
                </a:cubicBezTo>
                <a:cubicBezTo>
                  <a:pt x="318802" y="1448696"/>
                  <a:pt x="339196" y="1428432"/>
                  <a:pt x="355600" y="1405467"/>
                </a:cubicBezTo>
                <a:cubicBezTo>
                  <a:pt x="367429" y="1388907"/>
                  <a:pt x="380365" y="1372870"/>
                  <a:pt x="389466" y="1354667"/>
                </a:cubicBezTo>
                <a:cubicBezTo>
                  <a:pt x="397448" y="1338702"/>
                  <a:pt x="395250" y="1317805"/>
                  <a:pt x="406400" y="1303867"/>
                </a:cubicBezTo>
                <a:cubicBezTo>
                  <a:pt x="419113" y="1287975"/>
                  <a:pt x="440267" y="1281289"/>
                  <a:pt x="457200" y="1270000"/>
                </a:cubicBezTo>
                <a:lnTo>
                  <a:pt x="524933" y="1168400"/>
                </a:lnTo>
                <a:cubicBezTo>
                  <a:pt x="536222" y="1151467"/>
                  <a:pt x="541867" y="1128889"/>
                  <a:pt x="558800" y="1117600"/>
                </a:cubicBezTo>
                <a:lnTo>
                  <a:pt x="609600" y="1083733"/>
                </a:lnTo>
                <a:cubicBezTo>
                  <a:pt x="637822" y="999066"/>
                  <a:pt x="609599" y="1038578"/>
                  <a:pt x="728133" y="999067"/>
                </a:cubicBezTo>
                <a:lnTo>
                  <a:pt x="778933" y="982133"/>
                </a:lnTo>
                <a:lnTo>
                  <a:pt x="829733" y="965200"/>
                </a:lnTo>
                <a:cubicBezTo>
                  <a:pt x="886177" y="970844"/>
                  <a:pt x="943793" y="969378"/>
                  <a:pt x="999066" y="982133"/>
                </a:cubicBezTo>
                <a:cubicBezTo>
                  <a:pt x="1074600" y="999564"/>
                  <a:pt x="1056843" y="1077095"/>
                  <a:pt x="1117600" y="1117600"/>
                </a:cubicBezTo>
                <a:lnTo>
                  <a:pt x="1168400" y="1151467"/>
                </a:lnTo>
                <a:cubicBezTo>
                  <a:pt x="1198204" y="1240880"/>
                  <a:pt x="1175432" y="1187417"/>
                  <a:pt x="1253066" y="1303867"/>
                </a:cubicBezTo>
                <a:lnTo>
                  <a:pt x="1286933" y="1354667"/>
                </a:lnTo>
                <a:cubicBezTo>
                  <a:pt x="1298222" y="1371600"/>
                  <a:pt x="1303867" y="1394178"/>
                  <a:pt x="1320800" y="1405467"/>
                </a:cubicBezTo>
                <a:lnTo>
                  <a:pt x="1371600" y="1439333"/>
                </a:lnTo>
                <a:cubicBezTo>
                  <a:pt x="1414161" y="1567020"/>
                  <a:pt x="1356749" y="1409630"/>
                  <a:pt x="1422400" y="1540933"/>
                </a:cubicBezTo>
                <a:cubicBezTo>
                  <a:pt x="1443865" y="1583863"/>
                  <a:pt x="1431602" y="1607868"/>
                  <a:pt x="1473200" y="1642533"/>
                </a:cubicBezTo>
                <a:cubicBezTo>
                  <a:pt x="1492592" y="1658693"/>
                  <a:pt x="1518355" y="1665111"/>
                  <a:pt x="1540933" y="1676400"/>
                </a:cubicBezTo>
                <a:cubicBezTo>
                  <a:pt x="1552222" y="1693333"/>
                  <a:pt x="1557542" y="1716414"/>
                  <a:pt x="1574800" y="1727200"/>
                </a:cubicBezTo>
                <a:cubicBezTo>
                  <a:pt x="1605072" y="1746120"/>
                  <a:pt x="1676400" y="1761067"/>
                  <a:pt x="1676400" y="1761067"/>
                </a:cubicBezTo>
                <a:cubicBezTo>
                  <a:pt x="1749778" y="1755422"/>
                  <a:pt x="1825424" y="1763096"/>
                  <a:pt x="1896533" y="1744133"/>
                </a:cubicBezTo>
                <a:cubicBezTo>
                  <a:pt x="1916197" y="1738889"/>
                  <a:pt x="1922383" y="1712039"/>
                  <a:pt x="1930400" y="1693333"/>
                </a:cubicBezTo>
                <a:cubicBezTo>
                  <a:pt x="1939568" y="1671942"/>
                  <a:pt x="1940646" y="1647891"/>
                  <a:pt x="1947333" y="1625600"/>
                </a:cubicBezTo>
                <a:cubicBezTo>
                  <a:pt x="1957591" y="1591407"/>
                  <a:pt x="1972542" y="1558633"/>
                  <a:pt x="1981200" y="1524000"/>
                </a:cubicBezTo>
                <a:cubicBezTo>
                  <a:pt x="1986844" y="1501422"/>
                  <a:pt x="1993085" y="1478985"/>
                  <a:pt x="1998133" y="1456267"/>
                </a:cubicBezTo>
                <a:cubicBezTo>
                  <a:pt x="2004376" y="1428171"/>
                  <a:pt x="2007493" y="1399367"/>
                  <a:pt x="2015066" y="1371600"/>
                </a:cubicBezTo>
                <a:cubicBezTo>
                  <a:pt x="2053935" y="1229079"/>
                  <a:pt x="2045237" y="1315984"/>
                  <a:pt x="2065866" y="1185333"/>
                </a:cubicBezTo>
                <a:cubicBezTo>
                  <a:pt x="2101364" y="960512"/>
                  <a:pt x="2055772" y="1006426"/>
                  <a:pt x="2133600" y="897467"/>
                </a:cubicBezTo>
                <a:cubicBezTo>
                  <a:pt x="2150004" y="874501"/>
                  <a:pt x="2167467" y="852311"/>
                  <a:pt x="2184400" y="829733"/>
                </a:cubicBezTo>
                <a:cubicBezTo>
                  <a:pt x="2224111" y="710598"/>
                  <a:pt x="2172426" y="857671"/>
                  <a:pt x="2235200" y="711200"/>
                </a:cubicBezTo>
                <a:cubicBezTo>
                  <a:pt x="2242231" y="694794"/>
                  <a:pt x="2240983" y="674338"/>
                  <a:pt x="2252133" y="660400"/>
                </a:cubicBezTo>
                <a:cubicBezTo>
                  <a:pt x="2264846" y="644508"/>
                  <a:pt x="2286000" y="637822"/>
                  <a:pt x="2302933" y="626533"/>
                </a:cubicBezTo>
                <a:cubicBezTo>
                  <a:pt x="2379767" y="472864"/>
                  <a:pt x="2328660" y="519071"/>
                  <a:pt x="2421466" y="457200"/>
                </a:cubicBezTo>
                <a:cubicBezTo>
                  <a:pt x="2483228" y="271921"/>
                  <a:pt x="2384726" y="552567"/>
                  <a:pt x="2472266" y="355600"/>
                </a:cubicBezTo>
                <a:cubicBezTo>
                  <a:pt x="2486765" y="322978"/>
                  <a:pt x="2494844" y="287867"/>
                  <a:pt x="2506133" y="254000"/>
                </a:cubicBezTo>
                <a:cubicBezTo>
                  <a:pt x="2511777" y="237067"/>
                  <a:pt x="2513165" y="218051"/>
                  <a:pt x="2523066" y="203200"/>
                </a:cubicBezTo>
                <a:lnTo>
                  <a:pt x="2556933" y="152400"/>
                </a:lnTo>
                <a:cubicBezTo>
                  <a:pt x="2580354" y="82136"/>
                  <a:pt x="2573570" y="67833"/>
                  <a:pt x="2675466" y="33867"/>
                </a:cubicBezTo>
                <a:lnTo>
                  <a:pt x="2777066" y="0"/>
                </a:lnTo>
                <a:cubicBezTo>
                  <a:pt x="2878666" y="5644"/>
                  <a:pt x="2980527" y="7720"/>
                  <a:pt x="3081866" y="16933"/>
                </a:cubicBezTo>
                <a:cubicBezTo>
                  <a:pt x="3105043" y="19040"/>
                  <a:pt x="3130726" y="22578"/>
                  <a:pt x="3149600" y="33867"/>
                </a:cubicBezTo>
                <a:cubicBezTo>
                  <a:pt x="3168475" y="45156"/>
                  <a:pt x="3187131" y="68702"/>
                  <a:pt x="3195113" y="84667"/>
                </a:cubicBezTo>
                <a:cubicBezTo>
                  <a:pt x="3204214" y="102870"/>
                  <a:pt x="3189111" y="118534"/>
                  <a:pt x="3200400" y="135467"/>
                </a:cubicBezTo>
                <a:lnTo>
                  <a:pt x="3234266" y="237067"/>
                </a:lnTo>
                <a:cubicBezTo>
                  <a:pt x="3248037" y="278381"/>
                  <a:pt x="3252243" y="305844"/>
                  <a:pt x="3285066" y="338667"/>
                </a:cubicBezTo>
                <a:cubicBezTo>
                  <a:pt x="3299456" y="353057"/>
                  <a:pt x="3318933" y="361244"/>
                  <a:pt x="3335866" y="372533"/>
                </a:cubicBezTo>
                <a:cubicBezTo>
                  <a:pt x="3347155" y="389466"/>
                  <a:pt x="3360632" y="405130"/>
                  <a:pt x="3369733" y="423333"/>
                </a:cubicBezTo>
                <a:cubicBezTo>
                  <a:pt x="3377715" y="439298"/>
                  <a:pt x="3375516" y="460195"/>
                  <a:pt x="3386666" y="474133"/>
                </a:cubicBezTo>
                <a:cubicBezTo>
                  <a:pt x="3399379" y="490025"/>
                  <a:pt x="3420533" y="496711"/>
                  <a:pt x="3437466" y="508000"/>
                </a:cubicBezTo>
                <a:lnTo>
                  <a:pt x="3505200" y="711200"/>
                </a:lnTo>
                <a:cubicBezTo>
                  <a:pt x="3510844" y="728133"/>
                  <a:pt x="3517804" y="744684"/>
                  <a:pt x="3522133" y="762000"/>
                </a:cubicBezTo>
                <a:cubicBezTo>
                  <a:pt x="3527777" y="784578"/>
                  <a:pt x="3529898" y="808342"/>
                  <a:pt x="3539066" y="829733"/>
                </a:cubicBezTo>
                <a:cubicBezTo>
                  <a:pt x="3547083" y="848439"/>
                  <a:pt x="3561644" y="863600"/>
                  <a:pt x="3572933" y="880533"/>
                </a:cubicBezTo>
                <a:cubicBezTo>
                  <a:pt x="3611730" y="996924"/>
                  <a:pt x="3606632" y="964021"/>
                  <a:pt x="3623733" y="1083733"/>
                </a:cubicBezTo>
                <a:cubicBezTo>
                  <a:pt x="3659760" y="1335930"/>
                  <a:pt x="3619654" y="1137190"/>
                  <a:pt x="3657600" y="1270000"/>
                </a:cubicBezTo>
                <a:cubicBezTo>
                  <a:pt x="3663994" y="1292377"/>
                  <a:pt x="3665365" y="1316342"/>
                  <a:pt x="3674533" y="1337733"/>
                </a:cubicBezTo>
                <a:cubicBezTo>
                  <a:pt x="3682550" y="1356439"/>
                  <a:pt x="3697111" y="1371600"/>
                  <a:pt x="3708400" y="1388533"/>
                </a:cubicBezTo>
                <a:cubicBezTo>
                  <a:pt x="3714044" y="1411111"/>
                  <a:pt x="3714925" y="1435451"/>
                  <a:pt x="3725333" y="1456267"/>
                </a:cubicBezTo>
                <a:cubicBezTo>
                  <a:pt x="3743536" y="1492673"/>
                  <a:pt x="3770488" y="1524000"/>
                  <a:pt x="3793066" y="1557867"/>
                </a:cubicBezTo>
                <a:cubicBezTo>
                  <a:pt x="3804355" y="1574800"/>
                  <a:pt x="3804883" y="1533009"/>
                  <a:pt x="3826933" y="1608667"/>
                </a:cubicBezTo>
                <a:cubicBezTo>
                  <a:pt x="3848983" y="1684325"/>
                  <a:pt x="3898026" y="1920991"/>
                  <a:pt x="3925367" y="2011817"/>
                </a:cubicBezTo>
                <a:cubicBezTo>
                  <a:pt x="3952708" y="2102643"/>
                  <a:pt x="3962758" y="2125578"/>
                  <a:pt x="3990980" y="2153622"/>
                </a:cubicBezTo>
                <a:cubicBezTo>
                  <a:pt x="4019202" y="2181666"/>
                  <a:pt x="4066477" y="2174434"/>
                  <a:pt x="4094699" y="2180079"/>
                </a:cubicBezTo>
                <a:cubicBezTo>
                  <a:pt x="4139855" y="2174434"/>
                  <a:pt x="4179541" y="2180429"/>
                  <a:pt x="4211113" y="2096483"/>
                </a:cubicBezTo>
                <a:cubicBezTo>
                  <a:pt x="4242685" y="2012537"/>
                  <a:pt x="4260674" y="1763347"/>
                  <a:pt x="4284133" y="1676400"/>
                </a:cubicBezTo>
                <a:cubicBezTo>
                  <a:pt x="4307592" y="1589453"/>
                  <a:pt x="4317999" y="1597378"/>
                  <a:pt x="4351866" y="1574800"/>
                </a:cubicBezTo>
                <a:lnTo>
                  <a:pt x="4453466" y="1507067"/>
                </a:lnTo>
                <a:cubicBezTo>
                  <a:pt x="4459111" y="1490134"/>
                  <a:pt x="4462418" y="1472232"/>
                  <a:pt x="4470400" y="1456267"/>
                </a:cubicBezTo>
                <a:cubicBezTo>
                  <a:pt x="4536052" y="1324964"/>
                  <a:pt x="4478636" y="1482355"/>
                  <a:pt x="4521200" y="1354667"/>
                </a:cubicBezTo>
                <a:cubicBezTo>
                  <a:pt x="4529122" y="1291286"/>
                  <a:pt x="4537165" y="1200170"/>
                  <a:pt x="4555066" y="1134533"/>
                </a:cubicBezTo>
                <a:cubicBezTo>
                  <a:pt x="4564459" y="1100092"/>
                  <a:pt x="4577644" y="1066800"/>
                  <a:pt x="4588933" y="1032933"/>
                </a:cubicBezTo>
                <a:cubicBezTo>
                  <a:pt x="4607530" y="977141"/>
                  <a:pt x="4601172" y="970971"/>
                  <a:pt x="4656666" y="931333"/>
                </a:cubicBezTo>
                <a:cubicBezTo>
                  <a:pt x="4711482" y="892179"/>
                  <a:pt x="4731012" y="898869"/>
                  <a:pt x="4792133" y="880533"/>
                </a:cubicBezTo>
                <a:cubicBezTo>
                  <a:pt x="4826326" y="870275"/>
                  <a:pt x="4893733" y="846667"/>
                  <a:pt x="4893733" y="846667"/>
                </a:cubicBezTo>
                <a:cubicBezTo>
                  <a:pt x="5063066" y="852311"/>
                  <a:pt x="5232598" y="853651"/>
                  <a:pt x="5401733" y="863600"/>
                </a:cubicBezTo>
                <a:cubicBezTo>
                  <a:pt x="5424965" y="864967"/>
                  <a:pt x="5450102" y="867624"/>
                  <a:pt x="5469466" y="880533"/>
                </a:cubicBezTo>
                <a:cubicBezTo>
                  <a:pt x="5486399" y="891822"/>
                  <a:pt x="5488942" y="916942"/>
                  <a:pt x="5503333" y="931333"/>
                </a:cubicBezTo>
                <a:cubicBezTo>
                  <a:pt x="5536160" y="964160"/>
                  <a:pt x="5563615" y="968361"/>
                  <a:pt x="5604933" y="982133"/>
                </a:cubicBezTo>
                <a:cubicBezTo>
                  <a:pt x="5621866" y="993422"/>
                  <a:pt x="5637530" y="1006899"/>
                  <a:pt x="5655733" y="1016000"/>
                </a:cubicBezTo>
                <a:cubicBezTo>
                  <a:pt x="5671698" y="1023982"/>
                  <a:pt x="5690930" y="1024265"/>
                  <a:pt x="5706533" y="1032933"/>
                </a:cubicBezTo>
                <a:cubicBezTo>
                  <a:pt x="5742114" y="1052700"/>
                  <a:pt x="5774266" y="1078089"/>
                  <a:pt x="5808133" y="1100667"/>
                </a:cubicBezTo>
                <a:lnTo>
                  <a:pt x="5858933" y="1134533"/>
                </a:lnTo>
                <a:cubicBezTo>
                  <a:pt x="5875866" y="1145822"/>
                  <a:pt x="5890426" y="1161964"/>
                  <a:pt x="5909733" y="1168400"/>
                </a:cubicBezTo>
                <a:lnTo>
                  <a:pt x="5960533" y="1185333"/>
                </a:lnTo>
                <a:cubicBezTo>
                  <a:pt x="5977466" y="1196622"/>
                  <a:pt x="5992736" y="1210934"/>
                  <a:pt x="6011333" y="1219200"/>
                </a:cubicBezTo>
                <a:cubicBezTo>
                  <a:pt x="6043955" y="1233699"/>
                  <a:pt x="6079066" y="1241778"/>
                  <a:pt x="6112933" y="1253067"/>
                </a:cubicBezTo>
                <a:lnTo>
                  <a:pt x="6214533" y="1286933"/>
                </a:lnTo>
                <a:cubicBezTo>
                  <a:pt x="6255847" y="1300704"/>
                  <a:pt x="6283310" y="1304910"/>
                  <a:pt x="6316133" y="1337733"/>
                </a:cubicBezTo>
                <a:lnTo>
                  <a:pt x="6316133" y="135466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928" name="Rectangle 19"/>
          <p:cNvSpPr>
            <a:spLocks noChangeArrowheads="1"/>
          </p:cNvSpPr>
          <p:nvPr/>
        </p:nvSpPr>
        <p:spPr bwMode="auto">
          <a:xfrm>
            <a:off x="400049" y="682148"/>
            <a:ext cx="16319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 dirty="0">
                <a:solidFill>
                  <a:schemeClr val="tx1"/>
                </a:solidFill>
              </a:rPr>
              <a:t>Queue</a:t>
            </a:r>
          </a:p>
          <a:p>
            <a:pPr algn="just" eaLnBrk="1" hangingPunct="1"/>
            <a:r>
              <a:rPr lang="en-US" altLang="en-US" sz="1800" dirty="0" smtClean="0">
                <a:solidFill>
                  <a:schemeClr val="tx1"/>
                </a:solidFill>
              </a:rPr>
              <a:t>Size on m/c </a:t>
            </a:r>
            <a:r>
              <a:rPr lang="en-US" altLang="en-US" sz="1800" dirty="0" err="1" smtClean="0">
                <a:solidFill>
                  <a:schemeClr val="tx1"/>
                </a:solidFill>
              </a:rPr>
              <a:t>i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cxnSp>
        <p:nvCxnSpPr>
          <p:cNvPr id="13330" name="Straight Connector 2"/>
          <p:cNvCxnSpPr>
            <a:cxnSpLocks noChangeShapeType="1"/>
          </p:cNvCxnSpPr>
          <p:nvPr/>
        </p:nvCxnSpPr>
        <p:spPr bwMode="auto">
          <a:xfrm>
            <a:off x="7510463" y="1354138"/>
            <a:ext cx="0" cy="2794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56807" y="2256598"/>
                <a:ext cx="419100" cy="285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07" y="2256598"/>
                <a:ext cx="419100" cy="285784"/>
              </a:xfrm>
              <a:prstGeom prst="rect">
                <a:avLst/>
              </a:prstGeom>
              <a:blipFill rotWithShape="0">
                <a:blip r:embed="rId3"/>
                <a:stretch>
                  <a:fillRect t="-2128" b="-19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754438" y="2684446"/>
                <a:ext cx="419100" cy="279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438" y="2684446"/>
                <a:ext cx="419100" cy="279372"/>
              </a:xfrm>
              <a:prstGeom prst="rect">
                <a:avLst/>
              </a:prstGeom>
              <a:blipFill rotWithShape="0"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641476" y="3124200"/>
                <a:ext cx="419100" cy="281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76" y="3124200"/>
                <a:ext cx="419100" cy="281552"/>
              </a:xfrm>
              <a:prstGeom prst="rect">
                <a:avLst/>
              </a:prstGeom>
              <a:blipFill rotWithShape="0">
                <a:blip r:embed="rId5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205538" y="3122493"/>
                <a:ext cx="419100" cy="283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38" y="3122493"/>
                <a:ext cx="419100" cy="283539"/>
              </a:xfrm>
              <a:prstGeom prst="rect">
                <a:avLst/>
              </a:prstGeom>
              <a:blipFill rotWithShape="0">
                <a:blip r:embed="rId6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51275" y="3112295"/>
                <a:ext cx="419100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275" y="3112295"/>
                <a:ext cx="419100" cy="282129"/>
              </a:xfrm>
              <a:prstGeom prst="rect">
                <a:avLst/>
              </a:prstGeom>
              <a:blipFill rotWithShape="0">
                <a:blip r:embed="rId7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81262" y="3581400"/>
                <a:ext cx="419100" cy="280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262" y="3581400"/>
                <a:ext cx="419100" cy="280141"/>
              </a:xfrm>
              <a:prstGeom prst="rect">
                <a:avLst/>
              </a:prstGeom>
              <a:blipFill rotWithShape="0"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205538" y="3586164"/>
                <a:ext cx="419100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38" y="3586164"/>
                <a:ext cx="419100" cy="280718"/>
              </a:xfrm>
              <a:prstGeom prst="rect">
                <a:avLst/>
              </a:prstGeom>
              <a:blipFill rotWithShape="0">
                <a:blip r:embed="rId9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060825" y="3967588"/>
                <a:ext cx="419100" cy="279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825" y="3967588"/>
                <a:ext cx="419100" cy="279628"/>
              </a:xfrm>
              <a:prstGeom prst="rect">
                <a:avLst/>
              </a:prstGeom>
              <a:blipFill rotWithShape="0">
                <a:blip r:embed="rId10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02220" y="4323868"/>
                <a:ext cx="3685560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220" y="4323868"/>
                <a:ext cx="3685560" cy="283539"/>
              </a:xfrm>
              <a:prstGeom prst="rect">
                <a:avLst/>
              </a:prstGeom>
              <a:blipFill rotWithShape="0">
                <a:blip r:embed="rId11"/>
                <a:stretch>
                  <a:fillRect l="-993" r="-1656" b="-38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Box 46"/>
              <p:cNvSpPr txBox="1">
                <a:spLocks noChangeArrowheads="1"/>
              </p:cNvSpPr>
              <p:nvPr/>
            </p:nvSpPr>
            <p:spPr bwMode="auto">
              <a:xfrm>
                <a:off x="457200" y="4953000"/>
                <a:ext cx="8382000" cy="1651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2000" dirty="0" smtClean="0"/>
                  <a:t>For each machine &amp; each k =1 </a:t>
                </a:r>
                <a:r>
                  <a:rPr lang="en-US" altLang="en-US" sz="2000" dirty="0"/>
                  <a:t>to 1/</a:t>
                </a:r>
                <a:r>
                  <a:rPr lang="el-GR" altLang="en-US" sz="2000" dirty="0"/>
                  <a:t>ε</a:t>
                </a:r>
                <a:r>
                  <a:rPr lang="en-US" altLang="en-US" sz="2000" dirty="0"/>
                  <a:t> define set of disjoint intervals:</a:t>
                </a:r>
              </a:p>
              <a:p>
                <a:pPr lvl="1" eaLnBrk="1" hangingPunct="1">
                  <a:spcBef>
                    <a:spcPct val="50000"/>
                  </a:spcBef>
                </a:pPr>
                <a:r>
                  <a:rPr lang="en-US" altLang="en-US" sz="2000" dirty="0"/>
                  <a:t>minimal interval </a:t>
                </a:r>
                <a:r>
                  <a:rPr lang="en-US" altLang="en-US" sz="2000" dirty="0" err="1"/>
                  <a:t>s.t.</a:t>
                </a:r>
                <a:r>
                  <a:rPr lang="en-US" altLang="en-US" sz="2000" dirty="0"/>
                  <a:t> queue size </a:t>
                </a:r>
                <a:r>
                  <a:rPr lang="en-US" altLang="en-US" sz="2000" dirty="0" smtClean="0"/>
                  <a:t>at </a:t>
                </a:r>
                <a:r>
                  <a:rPr lang="en-US" altLang="en-US" sz="2000" dirty="0"/>
                  <a:t>left end-point </a:t>
                </a:r>
                <a:r>
                  <a:rPr lang="en-US" altLang="en-US" sz="2000" dirty="0" smtClean="0"/>
                  <a:t>is (k-1)T</a:t>
                </a:r>
                <a:r>
                  <a:rPr lang="en-US" altLang="en-US" sz="2000" dirty="0"/>
                  <a:t>* and at right end-point </a:t>
                </a:r>
                <a:r>
                  <a:rPr lang="en-US" altLang="en-US" sz="2000" dirty="0" smtClean="0"/>
                  <a:t>is (at least) </a:t>
                </a:r>
                <a:r>
                  <a:rPr lang="en-US" altLang="en-US" sz="2000" dirty="0" err="1" smtClean="0"/>
                  <a:t>kT</a:t>
                </a:r>
                <a:r>
                  <a:rPr lang="en-US" altLang="en-US" sz="2000" dirty="0" smtClean="0"/>
                  <a:t>*</a:t>
                </a:r>
              </a:p>
              <a:p>
                <a:pPr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alt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alt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alt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 is set to 1 for all these intervals.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54" name="Text 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953000"/>
                <a:ext cx="8382000" cy="1651349"/>
              </a:xfrm>
              <a:prstGeom prst="rect">
                <a:avLst/>
              </a:prstGeom>
              <a:blipFill rotWithShape="0">
                <a:blip r:embed="rId12"/>
                <a:stretch>
                  <a:fillRect l="-727" t="-2222" r="-800" b="-48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38927" idx="0"/>
          </p:cNvCxnSpPr>
          <p:nvPr/>
        </p:nvCxnSpPr>
        <p:spPr>
          <a:xfrm flipV="1">
            <a:off x="1186656" y="4148138"/>
            <a:ext cx="6323807" cy="254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8927" idx="76"/>
          </p:cNvCxnSpPr>
          <p:nvPr/>
        </p:nvCxnSpPr>
        <p:spPr>
          <a:xfrm>
            <a:off x="5397064" y="3763802"/>
            <a:ext cx="2122131" cy="809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8922" idx="3"/>
          </p:cNvCxnSpPr>
          <p:nvPr/>
        </p:nvCxnSpPr>
        <p:spPr>
          <a:xfrm flipV="1">
            <a:off x="1230313" y="3723280"/>
            <a:ext cx="3782929" cy="178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483282" y="3284538"/>
            <a:ext cx="159219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8927" idx="35"/>
          </p:cNvCxnSpPr>
          <p:nvPr/>
        </p:nvCxnSpPr>
        <p:spPr>
          <a:xfrm>
            <a:off x="3133663" y="3292819"/>
            <a:ext cx="1690720" cy="1028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8927" idx="8"/>
          </p:cNvCxnSpPr>
          <p:nvPr/>
        </p:nvCxnSpPr>
        <p:spPr>
          <a:xfrm flipV="1">
            <a:off x="1440613" y="3267869"/>
            <a:ext cx="914025" cy="801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8927" idx="39"/>
          </p:cNvCxnSpPr>
          <p:nvPr/>
        </p:nvCxnSpPr>
        <p:spPr>
          <a:xfrm flipV="1">
            <a:off x="3252176" y="2846388"/>
            <a:ext cx="1461600" cy="607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8927" idx="42"/>
          </p:cNvCxnSpPr>
          <p:nvPr/>
        </p:nvCxnSpPr>
        <p:spPr>
          <a:xfrm>
            <a:off x="3421482" y="2378226"/>
            <a:ext cx="1023518" cy="143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14035" y="3149723"/>
            <a:ext cx="14601" cy="634683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7627" name="TextBox 1347626"/>
          <p:cNvSpPr txBox="1"/>
          <p:nvPr/>
        </p:nvSpPr>
        <p:spPr>
          <a:xfrm>
            <a:off x="7911909" y="353680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k=2</a:t>
            </a:r>
            <a:endParaRPr lang="en-IN" dirty="0"/>
          </a:p>
        </p:txBody>
      </p:sp>
      <p:sp>
        <p:nvSpPr>
          <p:cNvPr id="91" name="TextBox 90"/>
          <p:cNvSpPr txBox="1"/>
          <p:nvPr/>
        </p:nvSpPr>
        <p:spPr>
          <a:xfrm>
            <a:off x="7911909" y="306961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k=3</a:t>
            </a:r>
            <a:endParaRPr lang="en-IN" dirty="0"/>
          </a:p>
        </p:txBody>
      </p:sp>
      <p:sp>
        <p:nvSpPr>
          <p:cNvPr id="92" name="TextBox 91"/>
          <p:cNvSpPr txBox="1"/>
          <p:nvPr/>
        </p:nvSpPr>
        <p:spPr>
          <a:xfrm>
            <a:off x="7905247" y="2624105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k=4</a:t>
            </a:r>
            <a:endParaRPr lang="en-IN" dirty="0"/>
          </a:p>
        </p:txBody>
      </p:sp>
      <p:sp>
        <p:nvSpPr>
          <p:cNvPr id="93" name="TextBox 92"/>
          <p:cNvSpPr txBox="1"/>
          <p:nvPr/>
        </p:nvSpPr>
        <p:spPr>
          <a:xfrm>
            <a:off x="7905248" y="212850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k=5</a:t>
            </a:r>
            <a:endParaRPr lang="en-IN" dirty="0"/>
          </a:p>
        </p:txBody>
      </p:sp>
      <p:sp>
        <p:nvSpPr>
          <p:cNvPr id="94" name="TextBox 93"/>
          <p:cNvSpPr txBox="1"/>
          <p:nvPr/>
        </p:nvSpPr>
        <p:spPr>
          <a:xfrm>
            <a:off x="7911909" y="39193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k=1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24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5" grpId="0"/>
      <p:bldP spid="47" grpId="0"/>
      <p:bldP spid="48" grpId="0"/>
      <p:bldP spid="51" grpId="0"/>
      <p:bldP spid="52" grpId="0"/>
      <p:bldP spid="53" grpId="0"/>
      <p:bldP spid="3" grpId="0"/>
      <p:bldP spid="1347627" grpId="0"/>
      <p:bldP spid="91" grpId="0"/>
      <p:bldP spid="92" grpId="0"/>
      <p:bldP spid="93" grpId="0"/>
      <p:bldP spid="9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618" name="Text Box 34"/>
          <p:cNvSpPr txBox="1">
            <a:spLocks noChangeArrowheads="1"/>
          </p:cNvSpPr>
          <p:nvPr/>
        </p:nvSpPr>
        <p:spPr bwMode="auto">
          <a:xfrm>
            <a:off x="2207952" y="199770"/>
            <a:ext cx="50576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rgbClr val="D18213"/>
                </a:solidFill>
                <a:latin typeface="Comic Sans MS" charset="0"/>
                <a:ea typeface="ＭＳ Ｐゴシック" charset="0"/>
                <a:cs typeface="Arial" charset="0"/>
              </a:rPr>
              <a:t>Machine Intervals</a:t>
            </a:r>
          </a:p>
        </p:txBody>
      </p:sp>
      <p:cxnSp>
        <p:nvCxnSpPr>
          <p:cNvPr id="13316" name="Straight Arrow Connector 3"/>
          <p:cNvCxnSpPr>
            <a:cxnSpLocks noChangeShapeType="1"/>
          </p:cNvCxnSpPr>
          <p:nvPr/>
        </p:nvCxnSpPr>
        <p:spPr bwMode="auto">
          <a:xfrm flipH="1" flipV="1">
            <a:off x="1168400" y="1354138"/>
            <a:ext cx="17463" cy="279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17" name="Straight Arrow Connector 5"/>
          <p:cNvCxnSpPr>
            <a:cxnSpLocks noChangeShapeType="1"/>
          </p:cNvCxnSpPr>
          <p:nvPr/>
        </p:nvCxnSpPr>
        <p:spPr bwMode="auto">
          <a:xfrm>
            <a:off x="1168400" y="4148138"/>
            <a:ext cx="6553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18" name="Straight Connector 8"/>
          <p:cNvCxnSpPr>
            <a:cxnSpLocks noChangeShapeType="1"/>
          </p:cNvCxnSpPr>
          <p:nvPr/>
        </p:nvCxnSpPr>
        <p:spPr bwMode="auto">
          <a:xfrm>
            <a:off x="1168400" y="3725863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19" name="Straight Connector 15"/>
          <p:cNvCxnSpPr>
            <a:cxnSpLocks noChangeShapeType="1"/>
          </p:cNvCxnSpPr>
          <p:nvPr/>
        </p:nvCxnSpPr>
        <p:spPr bwMode="auto">
          <a:xfrm>
            <a:off x="1168400" y="3284538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20" name="Straight Connector 16"/>
          <p:cNvCxnSpPr>
            <a:cxnSpLocks noChangeShapeType="1"/>
          </p:cNvCxnSpPr>
          <p:nvPr/>
        </p:nvCxnSpPr>
        <p:spPr bwMode="auto">
          <a:xfrm>
            <a:off x="1168400" y="2827338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21" name="Straight Connector 17"/>
          <p:cNvCxnSpPr>
            <a:cxnSpLocks noChangeShapeType="1"/>
          </p:cNvCxnSpPr>
          <p:nvPr/>
        </p:nvCxnSpPr>
        <p:spPr bwMode="auto">
          <a:xfrm>
            <a:off x="1168400" y="2405063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22" name="Straight Connector 18"/>
          <p:cNvCxnSpPr>
            <a:cxnSpLocks noChangeShapeType="1"/>
          </p:cNvCxnSpPr>
          <p:nvPr/>
        </p:nvCxnSpPr>
        <p:spPr bwMode="auto">
          <a:xfrm>
            <a:off x="1185863" y="1963738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22" name="Rectangle 19"/>
          <p:cNvSpPr>
            <a:spLocks noChangeArrowheads="1"/>
          </p:cNvSpPr>
          <p:nvPr/>
        </p:nvSpPr>
        <p:spPr bwMode="auto">
          <a:xfrm>
            <a:off x="766763" y="3540125"/>
            <a:ext cx="46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T*</a:t>
            </a:r>
          </a:p>
        </p:txBody>
      </p:sp>
      <p:sp>
        <p:nvSpPr>
          <p:cNvPr id="38923" name="Rectangle 20"/>
          <p:cNvSpPr>
            <a:spLocks noChangeArrowheads="1"/>
          </p:cNvSpPr>
          <p:nvPr/>
        </p:nvSpPr>
        <p:spPr bwMode="auto">
          <a:xfrm>
            <a:off x="611188" y="3082925"/>
            <a:ext cx="604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2T*</a:t>
            </a:r>
          </a:p>
        </p:txBody>
      </p:sp>
      <p:sp>
        <p:nvSpPr>
          <p:cNvPr id="38924" name="Rectangle 21"/>
          <p:cNvSpPr>
            <a:spLocks noChangeArrowheads="1"/>
          </p:cNvSpPr>
          <p:nvPr/>
        </p:nvSpPr>
        <p:spPr bwMode="auto">
          <a:xfrm>
            <a:off x="614363" y="2643188"/>
            <a:ext cx="603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3T*</a:t>
            </a:r>
          </a:p>
        </p:txBody>
      </p:sp>
      <p:sp>
        <p:nvSpPr>
          <p:cNvPr id="38925" name="Rectangle 22"/>
          <p:cNvSpPr>
            <a:spLocks noChangeArrowheads="1"/>
          </p:cNvSpPr>
          <p:nvPr/>
        </p:nvSpPr>
        <p:spPr bwMode="auto">
          <a:xfrm>
            <a:off x="620713" y="2219325"/>
            <a:ext cx="604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4T*</a:t>
            </a:r>
          </a:p>
        </p:txBody>
      </p:sp>
      <p:sp>
        <p:nvSpPr>
          <p:cNvPr id="38926" name="Rectangle 23"/>
          <p:cNvSpPr>
            <a:spLocks noChangeArrowheads="1"/>
          </p:cNvSpPr>
          <p:nvPr/>
        </p:nvSpPr>
        <p:spPr bwMode="auto">
          <a:xfrm>
            <a:off x="633413" y="1779588"/>
            <a:ext cx="604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5T*</a:t>
            </a:r>
          </a:p>
        </p:txBody>
      </p:sp>
      <p:sp>
        <p:nvSpPr>
          <p:cNvPr id="38927" name="Freeform 24"/>
          <p:cNvSpPr>
            <a:spLocks/>
          </p:cNvSpPr>
          <p:nvPr/>
        </p:nvSpPr>
        <p:spPr bwMode="auto">
          <a:xfrm>
            <a:off x="1186656" y="1666876"/>
            <a:ext cx="6315075" cy="2506662"/>
          </a:xfrm>
          <a:custGeom>
            <a:avLst/>
            <a:gdLst>
              <a:gd name="T0" fmla="*/ 33830 w 6316133"/>
              <a:gd name="T1" fmla="*/ 2238032 h 2506133"/>
              <a:gd name="T2" fmla="*/ 84582 w 6316133"/>
              <a:gd name="T3" fmla="*/ 2017621 h 2506133"/>
              <a:gd name="T4" fmla="*/ 135328 w 6316133"/>
              <a:gd name="T5" fmla="*/ 1881982 h 2506133"/>
              <a:gd name="T6" fmla="*/ 186080 w 6316133"/>
              <a:gd name="T7" fmla="*/ 1746342 h 2506133"/>
              <a:gd name="T8" fmla="*/ 287578 w 6316133"/>
              <a:gd name="T9" fmla="*/ 1525932 h 2506133"/>
              <a:gd name="T10" fmla="*/ 355240 w 6316133"/>
              <a:gd name="T11" fmla="*/ 1407249 h 2506133"/>
              <a:gd name="T12" fmla="*/ 405992 w 6316133"/>
              <a:gd name="T13" fmla="*/ 1305518 h 2506133"/>
              <a:gd name="T14" fmla="*/ 524405 w 6316133"/>
              <a:gd name="T15" fmla="*/ 1169882 h 2506133"/>
              <a:gd name="T16" fmla="*/ 608988 w 6316133"/>
              <a:gd name="T17" fmla="*/ 1085107 h 2506133"/>
              <a:gd name="T18" fmla="*/ 778153 w 6316133"/>
              <a:gd name="T19" fmla="*/ 983376 h 2506133"/>
              <a:gd name="T20" fmla="*/ 998064 w 6316133"/>
              <a:gd name="T21" fmla="*/ 983376 h 2506133"/>
              <a:gd name="T22" fmla="*/ 1167224 w 6316133"/>
              <a:gd name="T23" fmla="*/ 1152925 h 2506133"/>
              <a:gd name="T24" fmla="*/ 1285641 w 6316133"/>
              <a:gd name="T25" fmla="*/ 1356383 h 2506133"/>
              <a:gd name="T26" fmla="*/ 1370220 w 6316133"/>
              <a:gd name="T27" fmla="*/ 1441157 h 2506133"/>
              <a:gd name="T28" fmla="*/ 1471718 w 6316133"/>
              <a:gd name="T29" fmla="*/ 1644615 h 2506133"/>
              <a:gd name="T30" fmla="*/ 1573216 w 6316133"/>
              <a:gd name="T31" fmla="*/ 1729390 h 2506133"/>
              <a:gd name="T32" fmla="*/ 1894627 w 6316133"/>
              <a:gd name="T33" fmla="*/ 1746342 h 2506133"/>
              <a:gd name="T34" fmla="*/ 1945377 w 6316133"/>
              <a:gd name="T35" fmla="*/ 1627658 h 2506133"/>
              <a:gd name="T36" fmla="*/ 1996125 w 6316133"/>
              <a:gd name="T37" fmla="*/ 1458113 h 2506133"/>
              <a:gd name="T38" fmla="*/ 2063790 w 6316133"/>
              <a:gd name="T39" fmla="*/ 1186833 h 2506133"/>
              <a:gd name="T40" fmla="*/ 2182204 w 6316133"/>
              <a:gd name="T41" fmla="*/ 830783 h 2506133"/>
              <a:gd name="T42" fmla="*/ 2249871 w 6316133"/>
              <a:gd name="T43" fmla="*/ 661236 h 2506133"/>
              <a:gd name="T44" fmla="*/ 2419034 w 6316133"/>
              <a:gd name="T45" fmla="*/ 457782 h 2506133"/>
              <a:gd name="T46" fmla="*/ 2503614 w 6316133"/>
              <a:gd name="T47" fmla="*/ 254324 h 2506133"/>
              <a:gd name="T48" fmla="*/ 2554365 w 6316133"/>
              <a:gd name="T49" fmla="*/ 152592 h 2506133"/>
              <a:gd name="T50" fmla="*/ 2774276 w 6316133"/>
              <a:gd name="T51" fmla="*/ 0 h 2506133"/>
              <a:gd name="T52" fmla="*/ 3146437 w 6316133"/>
              <a:gd name="T53" fmla="*/ 33909 h 2506133"/>
              <a:gd name="T54" fmla="*/ 3197184 w 6316133"/>
              <a:gd name="T55" fmla="*/ 135641 h 2506133"/>
              <a:gd name="T56" fmla="*/ 3281766 w 6316133"/>
              <a:gd name="T57" fmla="*/ 339098 h 2506133"/>
              <a:gd name="T58" fmla="*/ 3366349 w 6316133"/>
              <a:gd name="T59" fmla="*/ 423867 h 2506133"/>
              <a:gd name="T60" fmla="*/ 3434012 w 6316133"/>
              <a:gd name="T61" fmla="*/ 508642 h 2506133"/>
              <a:gd name="T62" fmla="*/ 3518594 w 6316133"/>
              <a:gd name="T63" fmla="*/ 762966 h 2506133"/>
              <a:gd name="T64" fmla="*/ 3569345 w 6316133"/>
              <a:gd name="T65" fmla="*/ 881649 h 2506133"/>
              <a:gd name="T66" fmla="*/ 3653926 w 6316133"/>
              <a:gd name="T67" fmla="*/ 1271608 h 2506133"/>
              <a:gd name="T68" fmla="*/ 3704674 w 6316133"/>
              <a:gd name="T69" fmla="*/ 1390291 h 2506133"/>
              <a:gd name="T70" fmla="*/ 3789256 w 6316133"/>
              <a:gd name="T71" fmla="*/ 1559841 h 2506133"/>
              <a:gd name="T72" fmla="*/ 3873838 w 6316133"/>
              <a:gd name="T73" fmla="*/ 1661570 h 2506133"/>
              <a:gd name="T74" fmla="*/ 4043000 w 6316133"/>
              <a:gd name="T75" fmla="*/ 1763299 h 2506133"/>
              <a:gd name="T76" fmla="*/ 4279829 w 6316133"/>
              <a:gd name="T77" fmla="*/ 1678524 h 2506133"/>
              <a:gd name="T78" fmla="*/ 4448992 w 6316133"/>
              <a:gd name="T79" fmla="*/ 1508975 h 2506133"/>
              <a:gd name="T80" fmla="*/ 4516658 w 6316133"/>
              <a:gd name="T81" fmla="*/ 1356383 h 2506133"/>
              <a:gd name="T82" fmla="*/ 4584323 w 6316133"/>
              <a:gd name="T83" fmla="*/ 1034241 h 2506133"/>
              <a:gd name="T84" fmla="*/ 4787319 w 6316133"/>
              <a:gd name="T85" fmla="*/ 881649 h 2506133"/>
              <a:gd name="T86" fmla="*/ 5396306 w 6316133"/>
              <a:gd name="T87" fmla="*/ 864692 h 2506133"/>
              <a:gd name="T88" fmla="*/ 5497804 w 6316133"/>
              <a:gd name="T89" fmla="*/ 932515 h 2506133"/>
              <a:gd name="T90" fmla="*/ 5650051 w 6316133"/>
              <a:gd name="T91" fmla="*/ 1017289 h 2506133"/>
              <a:gd name="T92" fmla="*/ 5802298 w 6316133"/>
              <a:gd name="T93" fmla="*/ 1102061 h 2506133"/>
              <a:gd name="T94" fmla="*/ 5903796 w 6316133"/>
              <a:gd name="T95" fmla="*/ 1169882 h 2506133"/>
              <a:gd name="T96" fmla="*/ 6005294 w 6316133"/>
              <a:gd name="T97" fmla="*/ 1220745 h 2506133"/>
              <a:gd name="T98" fmla="*/ 6208290 w 6316133"/>
              <a:gd name="T99" fmla="*/ 1288565 h 2506133"/>
              <a:gd name="T100" fmla="*/ 6309788 w 6316133"/>
              <a:gd name="T101" fmla="*/ 1356383 h 250613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3962400 w 6316133"/>
              <a:gd name="connsiteY74" fmla="*/ 1744133 h 2506133"/>
              <a:gd name="connsiteX75" fmla="*/ 4047066 w 6316133"/>
              <a:gd name="connsiteY75" fmla="*/ 1761067 h 2506133"/>
              <a:gd name="connsiteX76" fmla="*/ 4182533 w 6316133"/>
              <a:gd name="connsiteY76" fmla="*/ 174413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47066 w 6316133"/>
              <a:gd name="connsiteY75" fmla="*/ 1761067 h 2506133"/>
              <a:gd name="connsiteX76" fmla="*/ 4182533 w 6316133"/>
              <a:gd name="connsiteY76" fmla="*/ 174413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75646 w 6316133"/>
              <a:gd name="connsiteY75" fmla="*/ 2065803 h 2506133"/>
              <a:gd name="connsiteX76" fmla="*/ 4182533 w 6316133"/>
              <a:gd name="connsiteY76" fmla="*/ 174413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75646 w 6316133"/>
              <a:gd name="connsiteY75" fmla="*/ 2065803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94699 w 6316133"/>
              <a:gd name="connsiteY75" fmla="*/ 2180079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3990980 w 6316133"/>
              <a:gd name="connsiteY74" fmla="*/ 2153622 h 2506133"/>
              <a:gd name="connsiteX75" fmla="*/ 4094699 w 6316133"/>
              <a:gd name="connsiteY75" fmla="*/ 2180079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9511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3990980 w 6316133"/>
              <a:gd name="connsiteY74" fmla="*/ 2153622 h 2506133"/>
              <a:gd name="connsiteX75" fmla="*/ 4094699 w 6316133"/>
              <a:gd name="connsiteY75" fmla="*/ 2180079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316133" h="2506133">
                <a:moveTo>
                  <a:pt x="0" y="2506133"/>
                </a:moveTo>
                <a:cubicBezTo>
                  <a:pt x="8516" y="2420967"/>
                  <a:pt x="14769" y="2321134"/>
                  <a:pt x="33866" y="2235200"/>
                </a:cubicBezTo>
                <a:cubicBezTo>
                  <a:pt x="37738" y="2217776"/>
                  <a:pt x="45155" y="2201333"/>
                  <a:pt x="50800" y="2184400"/>
                </a:cubicBezTo>
                <a:cubicBezTo>
                  <a:pt x="56652" y="2149285"/>
                  <a:pt x="69510" y="2055483"/>
                  <a:pt x="84666" y="2015067"/>
                </a:cubicBezTo>
                <a:cubicBezTo>
                  <a:pt x="93529" y="1991431"/>
                  <a:pt x="107244" y="1969911"/>
                  <a:pt x="118533" y="1947333"/>
                </a:cubicBezTo>
                <a:cubicBezTo>
                  <a:pt x="124177" y="1924755"/>
                  <a:pt x="126298" y="1900991"/>
                  <a:pt x="135466" y="1879600"/>
                </a:cubicBezTo>
                <a:cubicBezTo>
                  <a:pt x="143483" y="1860894"/>
                  <a:pt x="162187" y="1847856"/>
                  <a:pt x="169333" y="1828800"/>
                </a:cubicBezTo>
                <a:cubicBezTo>
                  <a:pt x="179439" y="1801851"/>
                  <a:pt x="175934" y="1770996"/>
                  <a:pt x="186266" y="1744133"/>
                </a:cubicBezTo>
                <a:cubicBezTo>
                  <a:pt x="204389" y="1697013"/>
                  <a:pt x="235251" y="1655542"/>
                  <a:pt x="254000" y="1608667"/>
                </a:cubicBezTo>
                <a:cubicBezTo>
                  <a:pt x="265289" y="1580445"/>
                  <a:pt x="277193" y="1552461"/>
                  <a:pt x="287866" y="1524000"/>
                </a:cubicBezTo>
                <a:cubicBezTo>
                  <a:pt x="294133" y="1507287"/>
                  <a:pt x="295944" y="1488698"/>
                  <a:pt x="304800" y="1473200"/>
                </a:cubicBezTo>
                <a:cubicBezTo>
                  <a:pt x="318802" y="1448696"/>
                  <a:pt x="339196" y="1428432"/>
                  <a:pt x="355600" y="1405467"/>
                </a:cubicBezTo>
                <a:cubicBezTo>
                  <a:pt x="367429" y="1388907"/>
                  <a:pt x="380365" y="1372870"/>
                  <a:pt x="389466" y="1354667"/>
                </a:cubicBezTo>
                <a:cubicBezTo>
                  <a:pt x="397448" y="1338702"/>
                  <a:pt x="395250" y="1317805"/>
                  <a:pt x="406400" y="1303867"/>
                </a:cubicBezTo>
                <a:cubicBezTo>
                  <a:pt x="419113" y="1287975"/>
                  <a:pt x="440267" y="1281289"/>
                  <a:pt x="457200" y="1270000"/>
                </a:cubicBezTo>
                <a:lnTo>
                  <a:pt x="524933" y="1168400"/>
                </a:lnTo>
                <a:cubicBezTo>
                  <a:pt x="536222" y="1151467"/>
                  <a:pt x="541867" y="1128889"/>
                  <a:pt x="558800" y="1117600"/>
                </a:cubicBezTo>
                <a:lnTo>
                  <a:pt x="609600" y="1083733"/>
                </a:lnTo>
                <a:cubicBezTo>
                  <a:pt x="637822" y="999066"/>
                  <a:pt x="609599" y="1038578"/>
                  <a:pt x="728133" y="999067"/>
                </a:cubicBezTo>
                <a:lnTo>
                  <a:pt x="778933" y="982133"/>
                </a:lnTo>
                <a:lnTo>
                  <a:pt x="829733" y="965200"/>
                </a:lnTo>
                <a:cubicBezTo>
                  <a:pt x="886177" y="970844"/>
                  <a:pt x="943793" y="969378"/>
                  <a:pt x="999066" y="982133"/>
                </a:cubicBezTo>
                <a:cubicBezTo>
                  <a:pt x="1074600" y="999564"/>
                  <a:pt x="1056843" y="1077095"/>
                  <a:pt x="1117600" y="1117600"/>
                </a:cubicBezTo>
                <a:lnTo>
                  <a:pt x="1168400" y="1151467"/>
                </a:lnTo>
                <a:cubicBezTo>
                  <a:pt x="1198204" y="1240880"/>
                  <a:pt x="1175432" y="1187417"/>
                  <a:pt x="1253066" y="1303867"/>
                </a:cubicBezTo>
                <a:lnTo>
                  <a:pt x="1286933" y="1354667"/>
                </a:lnTo>
                <a:cubicBezTo>
                  <a:pt x="1298222" y="1371600"/>
                  <a:pt x="1303867" y="1394178"/>
                  <a:pt x="1320800" y="1405467"/>
                </a:cubicBezTo>
                <a:lnTo>
                  <a:pt x="1371600" y="1439333"/>
                </a:lnTo>
                <a:cubicBezTo>
                  <a:pt x="1414161" y="1567020"/>
                  <a:pt x="1356749" y="1409630"/>
                  <a:pt x="1422400" y="1540933"/>
                </a:cubicBezTo>
                <a:cubicBezTo>
                  <a:pt x="1443865" y="1583863"/>
                  <a:pt x="1431602" y="1607868"/>
                  <a:pt x="1473200" y="1642533"/>
                </a:cubicBezTo>
                <a:cubicBezTo>
                  <a:pt x="1492592" y="1658693"/>
                  <a:pt x="1518355" y="1665111"/>
                  <a:pt x="1540933" y="1676400"/>
                </a:cubicBezTo>
                <a:cubicBezTo>
                  <a:pt x="1552222" y="1693333"/>
                  <a:pt x="1557542" y="1716414"/>
                  <a:pt x="1574800" y="1727200"/>
                </a:cubicBezTo>
                <a:cubicBezTo>
                  <a:pt x="1605072" y="1746120"/>
                  <a:pt x="1676400" y="1761067"/>
                  <a:pt x="1676400" y="1761067"/>
                </a:cubicBezTo>
                <a:cubicBezTo>
                  <a:pt x="1749778" y="1755422"/>
                  <a:pt x="1825424" y="1763096"/>
                  <a:pt x="1896533" y="1744133"/>
                </a:cubicBezTo>
                <a:cubicBezTo>
                  <a:pt x="1916197" y="1738889"/>
                  <a:pt x="1922383" y="1712039"/>
                  <a:pt x="1930400" y="1693333"/>
                </a:cubicBezTo>
                <a:cubicBezTo>
                  <a:pt x="1939568" y="1671942"/>
                  <a:pt x="1940646" y="1647891"/>
                  <a:pt x="1947333" y="1625600"/>
                </a:cubicBezTo>
                <a:cubicBezTo>
                  <a:pt x="1957591" y="1591407"/>
                  <a:pt x="1972542" y="1558633"/>
                  <a:pt x="1981200" y="1524000"/>
                </a:cubicBezTo>
                <a:cubicBezTo>
                  <a:pt x="1986844" y="1501422"/>
                  <a:pt x="1993085" y="1478985"/>
                  <a:pt x="1998133" y="1456267"/>
                </a:cubicBezTo>
                <a:cubicBezTo>
                  <a:pt x="2004376" y="1428171"/>
                  <a:pt x="2007493" y="1399367"/>
                  <a:pt x="2015066" y="1371600"/>
                </a:cubicBezTo>
                <a:cubicBezTo>
                  <a:pt x="2053935" y="1229079"/>
                  <a:pt x="2045237" y="1315984"/>
                  <a:pt x="2065866" y="1185333"/>
                </a:cubicBezTo>
                <a:cubicBezTo>
                  <a:pt x="2101364" y="960512"/>
                  <a:pt x="2055772" y="1006426"/>
                  <a:pt x="2133600" y="897467"/>
                </a:cubicBezTo>
                <a:cubicBezTo>
                  <a:pt x="2150004" y="874501"/>
                  <a:pt x="2167467" y="852311"/>
                  <a:pt x="2184400" y="829733"/>
                </a:cubicBezTo>
                <a:cubicBezTo>
                  <a:pt x="2224111" y="710598"/>
                  <a:pt x="2172426" y="857671"/>
                  <a:pt x="2235200" y="711200"/>
                </a:cubicBezTo>
                <a:cubicBezTo>
                  <a:pt x="2242231" y="694794"/>
                  <a:pt x="2240983" y="674338"/>
                  <a:pt x="2252133" y="660400"/>
                </a:cubicBezTo>
                <a:cubicBezTo>
                  <a:pt x="2264846" y="644508"/>
                  <a:pt x="2286000" y="637822"/>
                  <a:pt x="2302933" y="626533"/>
                </a:cubicBezTo>
                <a:cubicBezTo>
                  <a:pt x="2379767" y="472864"/>
                  <a:pt x="2328660" y="519071"/>
                  <a:pt x="2421466" y="457200"/>
                </a:cubicBezTo>
                <a:cubicBezTo>
                  <a:pt x="2483228" y="271921"/>
                  <a:pt x="2384726" y="552567"/>
                  <a:pt x="2472266" y="355600"/>
                </a:cubicBezTo>
                <a:cubicBezTo>
                  <a:pt x="2486765" y="322978"/>
                  <a:pt x="2494844" y="287867"/>
                  <a:pt x="2506133" y="254000"/>
                </a:cubicBezTo>
                <a:cubicBezTo>
                  <a:pt x="2511777" y="237067"/>
                  <a:pt x="2513165" y="218051"/>
                  <a:pt x="2523066" y="203200"/>
                </a:cubicBezTo>
                <a:lnTo>
                  <a:pt x="2556933" y="152400"/>
                </a:lnTo>
                <a:cubicBezTo>
                  <a:pt x="2580354" y="82136"/>
                  <a:pt x="2573570" y="67833"/>
                  <a:pt x="2675466" y="33867"/>
                </a:cubicBezTo>
                <a:lnTo>
                  <a:pt x="2777066" y="0"/>
                </a:lnTo>
                <a:cubicBezTo>
                  <a:pt x="2878666" y="5644"/>
                  <a:pt x="2980527" y="7720"/>
                  <a:pt x="3081866" y="16933"/>
                </a:cubicBezTo>
                <a:cubicBezTo>
                  <a:pt x="3105043" y="19040"/>
                  <a:pt x="3130726" y="22578"/>
                  <a:pt x="3149600" y="33867"/>
                </a:cubicBezTo>
                <a:cubicBezTo>
                  <a:pt x="3168475" y="45156"/>
                  <a:pt x="3187131" y="68702"/>
                  <a:pt x="3195113" y="84667"/>
                </a:cubicBezTo>
                <a:cubicBezTo>
                  <a:pt x="3204214" y="102870"/>
                  <a:pt x="3189111" y="118534"/>
                  <a:pt x="3200400" y="135467"/>
                </a:cubicBezTo>
                <a:lnTo>
                  <a:pt x="3234266" y="237067"/>
                </a:lnTo>
                <a:cubicBezTo>
                  <a:pt x="3248037" y="278381"/>
                  <a:pt x="3252243" y="305844"/>
                  <a:pt x="3285066" y="338667"/>
                </a:cubicBezTo>
                <a:cubicBezTo>
                  <a:pt x="3299456" y="353057"/>
                  <a:pt x="3318933" y="361244"/>
                  <a:pt x="3335866" y="372533"/>
                </a:cubicBezTo>
                <a:cubicBezTo>
                  <a:pt x="3347155" y="389466"/>
                  <a:pt x="3360632" y="405130"/>
                  <a:pt x="3369733" y="423333"/>
                </a:cubicBezTo>
                <a:cubicBezTo>
                  <a:pt x="3377715" y="439298"/>
                  <a:pt x="3375516" y="460195"/>
                  <a:pt x="3386666" y="474133"/>
                </a:cubicBezTo>
                <a:cubicBezTo>
                  <a:pt x="3399379" y="490025"/>
                  <a:pt x="3420533" y="496711"/>
                  <a:pt x="3437466" y="508000"/>
                </a:cubicBezTo>
                <a:lnTo>
                  <a:pt x="3505200" y="711200"/>
                </a:lnTo>
                <a:cubicBezTo>
                  <a:pt x="3510844" y="728133"/>
                  <a:pt x="3517804" y="744684"/>
                  <a:pt x="3522133" y="762000"/>
                </a:cubicBezTo>
                <a:cubicBezTo>
                  <a:pt x="3527777" y="784578"/>
                  <a:pt x="3529898" y="808342"/>
                  <a:pt x="3539066" y="829733"/>
                </a:cubicBezTo>
                <a:cubicBezTo>
                  <a:pt x="3547083" y="848439"/>
                  <a:pt x="3561644" y="863600"/>
                  <a:pt x="3572933" y="880533"/>
                </a:cubicBezTo>
                <a:cubicBezTo>
                  <a:pt x="3611730" y="996924"/>
                  <a:pt x="3606632" y="964021"/>
                  <a:pt x="3623733" y="1083733"/>
                </a:cubicBezTo>
                <a:cubicBezTo>
                  <a:pt x="3659760" y="1335930"/>
                  <a:pt x="3619654" y="1137190"/>
                  <a:pt x="3657600" y="1270000"/>
                </a:cubicBezTo>
                <a:cubicBezTo>
                  <a:pt x="3663994" y="1292377"/>
                  <a:pt x="3665365" y="1316342"/>
                  <a:pt x="3674533" y="1337733"/>
                </a:cubicBezTo>
                <a:cubicBezTo>
                  <a:pt x="3682550" y="1356439"/>
                  <a:pt x="3697111" y="1371600"/>
                  <a:pt x="3708400" y="1388533"/>
                </a:cubicBezTo>
                <a:cubicBezTo>
                  <a:pt x="3714044" y="1411111"/>
                  <a:pt x="3714925" y="1435451"/>
                  <a:pt x="3725333" y="1456267"/>
                </a:cubicBezTo>
                <a:cubicBezTo>
                  <a:pt x="3743536" y="1492673"/>
                  <a:pt x="3770488" y="1524000"/>
                  <a:pt x="3793066" y="1557867"/>
                </a:cubicBezTo>
                <a:cubicBezTo>
                  <a:pt x="3804355" y="1574800"/>
                  <a:pt x="3804883" y="1533009"/>
                  <a:pt x="3826933" y="1608667"/>
                </a:cubicBezTo>
                <a:cubicBezTo>
                  <a:pt x="3848983" y="1684325"/>
                  <a:pt x="3898026" y="1920991"/>
                  <a:pt x="3925367" y="2011817"/>
                </a:cubicBezTo>
                <a:cubicBezTo>
                  <a:pt x="3952708" y="2102643"/>
                  <a:pt x="3962758" y="2125578"/>
                  <a:pt x="3990980" y="2153622"/>
                </a:cubicBezTo>
                <a:cubicBezTo>
                  <a:pt x="4019202" y="2181666"/>
                  <a:pt x="4066477" y="2174434"/>
                  <a:pt x="4094699" y="2180079"/>
                </a:cubicBezTo>
                <a:cubicBezTo>
                  <a:pt x="4139855" y="2174434"/>
                  <a:pt x="4179541" y="2180429"/>
                  <a:pt x="4211113" y="2096483"/>
                </a:cubicBezTo>
                <a:cubicBezTo>
                  <a:pt x="4242685" y="2012537"/>
                  <a:pt x="4260674" y="1763347"/>
                  <a:pt x="4284133" y="1676400"/>
                </a:cubicBezTo>
                <a:cubicBezTo>
                  <a:pt x="4307592" y="1589453"/>
                  <a:pt x="4317999" y="1597378"/>
                  <a:pt x="4351866" y="1574800"/>
                </a:cubicBezTo>
                <a:lnTo>
                  <a:pt x="4453466" y="1507067"/>
                </a:lnTo>
                <a:cubicBezTo>
                  <a:pt x="4459111" y="1490134"/>
                  <a:pt x="4462418" y="1472232"/>
                  <a:pt x="4470400" y="1456267"/>
                </a:cubicBezTo>
                <a:cubicBezTo>
                  <a:pt x="4536052" y="1324964"/>
                  <a:pt x="4478636" y="1482355"/>
                  <a:pt x="4521200" y="1354667"/>
                </a:cubicBezTo>
                <a:cubicBezTo>
                  <a:pt x="4529122" y="1291286"/>
                  <a:pt x="4537165" y="1200170"/>
                  <a:pt x="4555066" y="1134533"/>
                </a:cubicBezTo>
                <a:cubicBezTo>
                  <a:pt x="4564459" y="1100092"/>
                  <a:pt x="4577644" y="1066800"/>
                  <a:pt x="4588933" y="1032933"/>
                </a:cubicBezTo>
                <a:cubicBezTo>
                  <a:pt x="4607530" y="977141"/>
                  <a:pt x="4601172" y="970971"/>
                  <a:pt x="4656666" y="931333"/>
                </a:cubicBezTo>
                <a:cubicBezTo>
                  <a:pt x="4711482" y="892179"/>
                  <a:pt x="4731012" y="898869"/>
                  <a:pt x="4792133" y="880533"/>
                </a:cubicBezTo>
                <a:cubicBezTo>
                  <a:pt x="4826326" y="870275"/>
                  <a:pt x="4893733" y="846667"/>
                  <a:pt x="4893733" y="846667"/>
                </a:cubicBezTo>
                <a:cubicBezTo>
                  <a:pt x="5063066" y="852311"/>
                  <a:pt x="5232598" y="853651"/>
                  <a:pt x="5401733" y="863600"/>
                </a:cubicBezTo>
                <a:cubicBezTo>
                  <a:pt x="5424965" y="864967"/>
                  <a:pt x="5450102" y="867624"/>
                  <a:pt x="5469466" y="880533"/>
                </a:cubicBezTo>
                <a:cubicBezTo>
                  <a:pt x="5486399" y="891822"/>
                  <a:pt x="5488942" y="916942"/>
                  <a:pt x="5503333" y="931333"/>
                </a:cubicBezTo>
                <a:cubicBezTo>
                  <a:pt x="5536160" y="964160"/>
                  <a:pt x="5563615" y="968361"/>
                  <a:pt x="5604933" y="982133"/>
                </a:cubicBezTo>
                <a:cubicBezTo>
                  <a:pt x="5621866" y="993422"/>
                  <a:pt x="5637530" y="1006899"/>
                  <a:pt x="5655733" y="1016000"/>
                </a:cubicBezTo>
                <a:cubicBezTo>
                  <a:pt x="5671698" y="1023982"/>
                  <a:pt x="5690930" y="1024265"/>
                  <a:pt x="5706533" y="1032933"/>
                </a:cubicBezTo>
                <a:cubicBezTo>
                  <a:pt x="5742114" y="1052700"/>
                  <a:pt x="5774266" y="1078089"/>
                  <a:pt x="5808133" y="1100667"/>
                </a:cubicBezTo>
                <a:lnTo>
                  <a:pt x="5858933" y="1134533"/>
                </a:lnTo>
                <a:cubicBezTo>
                  <a:pt x="5875866" y="1145822"/>
                  <a:pt x="5890426" y="1161964"/>
                  <a:pt x="5909733" y="1168400"/>
                </a:cubicBezTo>
                <a:lnTo>
                  <a:pt x="5960533" y="1185333"/>
                </a:lnTo>
                <a:cubicBezTo>
                  <a:pt x="5977466" y="1196622"/>
                  <a:pt x="5992736" y="1210934"/>
                  <a:pt x="6011333" y="1219200"/>
                </a:cubicBezTo>
                <a:cubicBezTo>
                  <a:pt x="6043955" y="1233699"/>
                  <a:pt x="6079066" y="1241778"/>
                  <a:pt x="6112933" y="1253067"/>
                </a:cubicBezTo>
                <a:lnTo>
                  <a:pt x="6214533" y="1286933"/>
                </a:lnTo>
                <a:cubicBezTo>
                  <a:pt x="6255847" y="1300704"/>
                  <a:pt x="6283310" y="1304910"/>
                  <a:pt x="6316133" y="1337733"/>
                </a:cubicBezTo>
                <a:lnTo>
                  <a:pt x="6316133" y="135466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928" name="Rectangle 19"/>
          <p:cNvSpPr>
            <a:spLocks noChangeArrowheads="1"/>
          </p:cNvSpPr>
          <p:nvPr/>
        </p:nvSpPr>
        <p:spPr bwMode="auto">
          <a:xfrm>
            <a:off x="400049" y="682148"/>
            <a:ext cx="16319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 dirty="0">
                <a:solidFill>
                  <a:schemeClr val="tx1"/>
                </a:solidFill>
              </a:rPr>
              <a:t>Queue</a:t>
            </a:r>
          </a:p>
          <a:p>
            <a:pPr algn="just" eaLnBrk="1" hangingPunct="1"/>
            <a:r>
              <a:rPr lang="en-US" altLang="en-US" sz="1800" dirty="0" smtClean="0">
                <a:solidFill>
                  <a:schemeClr val="tx1"/>
                </a:solidFill>
              </a:rPr>
              <a:t>Size on m/c </a:t>
            </a:r>
            <a:r>
              <a:rPr lang="en-US" altLang="en-US" sz="1800" dirty="0" err="1" smtClean="0">
                <a:solidFill>
                  <a:schemeClr val="tx1"/>
                </a:solidFill>
              </a:rPr>
              <a:t>i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cxnSp>
        <p:nvCxnSpPr>
          <p:cNvPr id="13330" name="Straight Connector 2"/>
          <p:cNvCxnSpPr>
            <a:cxnSpLocks noChangeShapeType="1"/>
          </p:cNvCxnSpPr>
          <p:nvPr/>
        </p:nvCxnSpPr>
        <p:spPr bwMode="auto">
          <a:xfrm>
            <a:off x="7510463" y="1354138"/>
            <a:ext cx="0" cy="2794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56807" y="2256598"/>
                <a:ext cx="419100" cy="285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07" y="2256598"/>
                <a:ext cx="419100" cy="285784"/>
              </a:xfrm>
              <a:prstGeom prst="rect">
                <a:avLst/>
              </a:prstGeom>
              <a:blipFill rotWithShape="0">
                <a:blip r:embed="rId3"/>
                <a:stretch>
                  <a:fillRect t="-2128" b="-19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754438" y="2684446"/>
                <a:ext cx="419100" cy="279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438" y="2684446"/>
                <a:ext cx="419100" cy="279372"/>
              </a:xfrm>
              <a:prstGeom prst="rect">
                <a:avLst/>
              </a:prstGeom>
              <a:blipFill rotWithShape="0"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641476" y="3124200"/>
                <a:ext cx="419100" cy="281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76" y="3124200"/>
                <a:ext cx="419100" cy="281552"/>
              </a:xfrm>
              <a:prstGeom prst="rect">
                <a:avLst/>
              </a:prstGeom>
              <a:blipFill rotWithShape="0">
                <a:blip r:embed="rId5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205538" y="3122493"/>
                <a:ext cx="419100" cy="283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38" y="3122493"/>
                <a:ext cx="419100" cy="283539"/>
              </a:xfrm>
              <a:prstGeom prst="rect">
                <a:avLst/>
              </a:prstGeom>
              <a:blipFill rotWithShape="0">
                <a:blip r:embed="rId6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51275" y="3112295"/>
                <a:ext cx="419100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275" y="3112295"/>
                <a:ext cx="419100" cy="282129"/>
              </a:xfrm>
              <a:prstGeom prst="rect">
                <a:avLst/>
              </a:prstGeom>
              <a:blipFill rotWithShape="0">
                <a:blip r:embed="rId7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81262" y="3581400"/>
                <a:ext cx="419100" cy="280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262" y="3581400"/>
                <a:ext cx="419100" cy="280141"/>
              </a:xfrm>
              <a:prstGeom prst="rect">
                <a:avLst/>
              </a:prstGeom>
              <a:blipFill rotWithShape="0"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205538" y="3586164"/>
                <a:ext cx="419100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38" y="3586164"/>
                <a:ext cx="419100" cy="280718"/>
              </a:xfrm>
              <a:prstGeom prst="rect">
                <a:avLst/>
              </a:prstGeom>
              <a:blipFill rotWithShape="0">
                <a:blip r:embed="rId9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060825" y="3967588"/>
                <a:ext cx="419100" cy="279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825" y="3967588"/>
                <a:ext cx="419100" cy="279628"/>
              </a:xfrm>
              <a:prstGeom prst="rect">
                <a:avLst/>
              </a:prstGeom>
              <a:blipFill rotWithShape="0">
                <a:blip r:embed="rId10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02220" y="4323868"/>
                <a:ext cx="3685560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220" y="4323868"/>
                <a:ext cx="3685560" cy="283539"/>
              </a:xfrm>
              <a:prstGeom prst="rect">
                <a:avLst/>
              </a:prstGeom>
              <a:blipFill rotWithShape="0">
                <a:blip r:embed="rId11"/>
                <a:stretch>
                  <a:fillRect l="-993" r="-1656" b="-38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Box 46"/>
              <p:cNvSpPr txBox="1">
                <a:spLocks noChangeArrowheads="1"/>
              </p:cNvSpPr>
              <p:nvPr/>
            </p:nvSpPr>
            <p:spPr bwMode="auto">
              <a:xfrm>
                <a:off x="700058" y="4740910"/>
                <a:ext cx="8248650" cy="1477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IN" altLang="en-US" sz="2000" dirty="0" smtClean="0"/>
                  <a:t>Machine intervals are nested </a:t>
                </a:r>
                <a:r>
                  <a:rPr lang="en-IN" altLang="en-US" sz="2000" dirty="0"/>
                  <a:t>– an interval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altLang="en-US" sz="2000" dirty="0" smtClean="0"/>
                  <a:t> is </a:t>
                </a:r>
                <a:r>
                  <a:rPr lang="en-IN" altLang="en-US" sz="2000" dirty="0"/>
                  <a:t>contained in </a:t>
                </a:r>
                <a:r>
                  <a:rPr lang="en-IN" altLang="en-US" sz="2000" dirty="0" smtClean="0"/>
                  <a:t>an </a:t>
                </a:r>
                <a:r>
                  <a:rPr lang="en-IN" altLang="en-US" sz="2000" dirty="0"/>
                  <a:t>interval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sz="20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altLang="en-US" sz="2000" dirty="0" smtClean="0"/>
                  <a:t>.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IN" altLang="en-US" sz="2000" dirty="0" smtClean="0"/>
                  <a:t>If at time t queue </a:t>
                </a:r>
                <a:r>
                  <a:rPr lang="en-IN" altLang="en-US" sz="2000" dirty="0"/>
                  <a:t>size is at least </a:t>
                </a:r>
                <a:r>
                  <a:rPr lang="en-IN" altLang="en-US" sz="2000" dirty="0" err="1"/>
                  <a:t>k</a:t>
                </a:r>
                <a:r>
                  <a:rPr lang="en-IN" altLang="en-US" sz="2000" dirty="0" err="1" smtClean="0"/>
                  <a:t>T</a:t>
                </a:r>
                <a:r>
                  <a:rPr lang="en-IN" altLang="en-US" sz="2000" dirty="0"/>
                  <a:t>* for machine </a:t>
                </a:r>
                <a:r>
                  <a:rPr lang="en-IN" altLang="en-US" sz="2000" dirty="0" err="1"/>
                  <a:t>i</a:t>
                </a:r>
                <a:r>
                  <a:rPr lang="en-IN" altLang="en-US" sz="2000" dirty="0"/>
                  <a:t> </a:t>
                </a:r>
                <a:r>
                  <a:rPr lang="en-IN" altLang="en-US" sz="2000" dirty="0" smtClean="0"/>
                  <a:t>then t belongs </a:t>
                </a:r>
                <a:r>
                  <a:rPr lang="en-IN" altLang="en-US" sz="2000" dirty="0"/>
                  <a:t>to a machine interval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sz="20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alt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altLang="en-US" sz="20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alt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altLang="en-US" sz="2000" dirty="0" smtClean="0"/>
                  <a:t>.</a:t>
                </a:r>
                <a:endParaRPr lang="en-IN" altLang="en-US" sz="2000" dirty="0"/>
              </a:p>
            </p:txBody>
          </p:sp>
        </mc:Choice>
        <mc:Fallback xmlns="">
          <p:sp>
            <p:nvSpPr>
              <p:cNvPr id="54" name="Text 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0058" y="4740910"/>
                <a:ext cx="8248650" cy="1477328"/>
              </a:xfrm>
              <a:prstGeom prst="rect">
                <a:avLst/>
              </a:prstGeom>
              <a:blipFill rotWithShape="0">
                <a:blip r:embed="rId12"/>
                <a:stretch>
                  <a:fillRect l="-813" t="-2479" b="-66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38927" idx="0"/>
          </p:cNvCxnSpPr>
          <p:nvPr/>
        </p:nvCxnSpPr>
        <p:spPr>
          <a:xfrm flipV="1">
            <a:off x="1186656" y="4148138"/>
            <a:ext cx="6323807" cy="254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8927" idx="76"/>
          </p:cNvCxnSpPr>
          <p:nvPr/>
        </p:nvCxnSpPr>
        <p:spPr>
          <a:xfrm>
            <a:off x="5397064" y="3763802"/>
            <a:ext cx="2122131" cy="809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8922" idx="3"/>
          </p:cNvCxnSpPr>
          <p:nvPr/>
        </p:nvCxnSpPr>
        <p:spPr>
          <a:xfrm flipV="1">
            <a:off x="1230313" y="3723280"/>
            <a:ext cx="3782929" cy="178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483282" y="3284538"/>
            <a:ext cx="159219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8927" idx="35"/>
          </p:cNvCxnSpPr>
          <p:nvPr/>
        </p:nvCxnSpPr>
        <p:spPr>
          <a:xfrm>
            <a:off x="3133663" y="3292819"/>
            <a:ext cx="1690720" cy="1028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8927" idx="8"/>
          </p:cNvCxnSpPr>
          <p:nvPr/>
        </p:nvCxnSpPr>
        <p:spPr>
          <a:xfrm flipV="1">
            <a:off x="1440613" y="3267869"/>
            <a:ext cx="914025" cy="801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8927" idx="39"/>
          </p:cNvCxnSpPr>
          <p:nvPr/>
        </p:nvCxnSpPr>
        <p:spPr>
          <a:xfrm flipV="1">
            <a:off x="3252176" y="2846388"/>
            <a:ext cx="1461600" cy="607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8927" idx="42"/>
          </p:cNvCxnSpPr>
          <p:nvPr/>
        </p:nvCxnSpPr>
        <p:spPr>
          <a:xfrm>
            <a:off x="3421482" y="2378226"/>
            <a:ext cx="1023518" cy="143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14035" y="3149723"/>
            <a:ext cx="14601" cy="634683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618" name="Text Box 34"/>
          <p:cNvSpPr txBox="1">
            <a:spLocks noChangeArrowheads="1"/>
          </p:cNvSpPr>
          <p:nvPr/>
        </p:nvSpPr>
        <p:spPr bwMode="auto">
          <a:xfrm>
            <a:off x="2207952" y="199770"/>
            <a:ext cx="50576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rgbClr val="D18213"/>
                </a:solidFill>
                <a:latin typeface="Comic Sans MS" charset="0"/>
                <a:ea typeface="ＭＳ Ｐゴシック" charset="0"/>
                <a:cs typeface="Arial" charset="0"/>
              </a:rPr>
              <a:t>Machine Intervals</a:t>
            </a:r>
          </a:p>
        </p:txBody>
      </p:sp>
      <p:cxnSp>
        <p:nvCxnSpPr>
          <p:cNvPr id="13316" name="Straight Arrow Connector 3"/>
          <p:cNvCxnSpPr>
            <a:cxnSpLocks noChangeShapeType="1"/>
          </p:cNvCxnSpPr>
          <p:nvPr/>
        </p:nvCxnSpPr>
        <p:spPr bwMode="auto">
          <a:xfrm flipH="1" flipV="1">
            <a:off x="1168400" y="1354138"/>
            <a:ext cx="17463" cy="2794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17" name="Straight Arrow Connector 5"/>
          <p:cNvCxnSpPr>
            <a:cxnSpLocks noChangeShapeType="1"/>
          </p:cNvCxnSpPr>
          <p:nvPr/>
        </p:nvCxnSpPr>
        <p:spPr bwMode="auto">
          <a:xfrm>
            <a:off x="1168400" y="4148138"/>
            <a:ext cx="6553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18" name="Straight Connector 8"/>
          <p:cNvCxnSpPr>
            <a:cxnSpLocks noChangeShapeType="1"/>
          </p:cNvCxnSpPr>
          <p:nvPr/>
        </p:nvCxnSpPr>
        <p:spPr bwMode="auto">
          <a:xfrm>
            <a:off x="1168400" y="3725863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19" name="Straight Connector 15"/>
          <p:cNvCxnSpPr>
            <a:cxnSpLocks noChangeShapeType="1"/>
          </p:cNvCxnSpPr>
          <p:nvPr/>
        </p:nvCxnSpPr>
        <p:spPr bwMode="auto">
          <a:xfrm>
            <a:off x="1168400" y="3284538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20" name="Straight Connector 16"/>
          <p:cNvCxnSpPr>
            <a:cxnSpLocks noChangeShapeType="1"/>
          </p:cNvCxnSpPr>
          <p:nvPr/>
        </p:nvCxnSpPr>
        <p:spPr bwMode="auto">
          <a:xfrm>
            <a:off x="1168400" y="2827338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21" name="Straight Connector 17"/>
          <p:cNvCxnSpPr>
            <a:cxnSpLocks noChangeShapeType="1"/>
          </p:cNvCxnSpPr>
          <p:nvPr/>
        </p:nvCxnSpPr>
        <p:spPr bwMode="auto">
          <a:xfrm>
            <a:off x="1168400" y="2405063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22" name="Straight Connector 18"/>
          <p:cNvCxnSpPr>
            <a:cxnSpLocks noChangeShapeType="1"/>
          </p:cNvCxnSpPr>
          <p:nvPr/>
        </p:nvCxnSpPr>
        <p:spPr bwMode="auto">
          <a:xfrm>
            <a:off x="1185863" y="1963738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22" name="Rectangle 19"/>
          <p:cNvSpPr>
            <a:spLocks noChangeArrowheads="1"/>
          </p:cNvSpPr>
          <p:nvPr/>
        </p:nvSpPr>
        <p:spPr bwMode="auto">
          <a:xfrm>
            <a:off x="766763" y="3540125"/>
            <a:ext cx="46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T*</a:t>
            </a:r>
          </a:p>
        </p:txBody>
      </p:sp>
      <p:sp>
        <p:nvSpPr>
          <p:cNvPr id="38923" name="Rectangle 20"/>
          <p:cNvSpPr>
            <a:spLocks noChangeArrowheads="1"/>
          </p:cNvSpPr>
          <p:nvPr/>
        </p:nvSpPr>
        <p:spPr bwMode="auto">
          <a:xfrm>
            <a:off x="611188" y="3082925"/>
            <a:ext cx="604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2T*</a:t>
            </a:r>
          </a:p>
        </p:txBody>
      </p:sp>
      <p:sp>
        <p:nvSpPr>
          <p:cNvPr id="38924" name="Rectangle 21"/>
          <p:cNvSpPr>
            <a:spLocks noChangeArrowheads="1"/>
          </p:cNvSpPr>
          <p:nvPr/>
        </p:nvSpPr>
        <p:spPr bwMode="auto">
          <a:xfrm>
            <a:off x="614363" y="2643188"/>
            <a:ext cx="603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3T*</a:t>
            </a:r>
          </a:p>
        </p:txBody>
      </p:sp>
      <p:sp>
        <p:nvSpPr>
          <p:cNvPr id="38925" name="Rectangle 22"/>
          <p:cNvSpPr>
            <a:spLocks noChangeArrowheads="1"/>
          </p:cNvSpPr>
          <p:nvPr/>
        </p:nvSpPr>
        <p:spPr bwMode="auto">
          <a:xfrm>
            <a:off x="620713" y="2219325"/>
            <a:ext cx="604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4T*</a:t>
            </a:r>
          </a:p>
        </p:txBody>
      </p:sp>
      <p:sp>
        <p:nvSpPr>
          <p:cNvPr id="38926" name="Rectangle 23"/>
          <p:cNvSpPr>
            <a:spLocks noChangeArrowheads="1"/>
          </p:cNvSpPr>
          <p:nvPr/>
        </p:nvSpPr>
        <p:spPr bwMode="auto">
          <a:xfrm>
            <a:off x="633413" y="1779588"/>
            <a:ext cx="604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>
                <a:solidFill>
                  <a:schemeClr val="tx1"/>
                </a:solidFill>
              </a:rPr>
              <a:t>5T*</a:t>
            </a:r>
          </a:p>
        </p:txBody>
      </p:sp>
      <p:sp>
        <p:nvSpPr>
          <p:cNvPr id="38927" name="Freeform 24"/>
          <p:cNvSpPr>
            <a:spLocks/>
          </p:cNvSpPr>
          <p:nvPr/>
        </p:nvSpPr>
        <p:spPr bwMode="auto">
          <a:xfrm>
            <a:off x="1186656" y="1666876"/>
            <a:ext cx="6315075" cy="2506662"/>
          </a:xfrm>
          <a:custGeom>
            <a:avLst/>
            <a:gdLst>
              <a:gd name="T0" fmla="*/ 33830 w 6316133"/>
              <a:gd name="T1" fmla="*/ 2238032 h 2506133"/>
              <a:gd name="T2" fmla="*/ 84582 w 6316133"/>
              <a:gd name="T3" fmla="*/ 2017621 h 2506133"/>
              <a:gd name="T4" fmla="*/ 135328 w 6316133"/>
              <a:gd name="T5" fmla="*/ 1881982 h 2506133"/>
              <a:gd name="T6" fmla="*/ 186080 w 6316133"/>
              <a:gd name="T7" fmla="*/ 1746342 h 2506133"/>
              <a:gd name="T8" fmla="*/ 287578 w 6316133"/>
              <a:gd name="T9" fmla="*/ 1525932 h 2506133"/>
              <a:gd name="T10" fmla="*/ 355240 w 6316133"/>
              <a:gd name="T11" fmla="*/ 1407249 h 2506133"/>
              <a:gd name="T12" fmla="*/ 405992 w 6316133"/>
              <a:gd name="T13" fmla="*/ 1305518 h 2506133"/>
              <a:gd name="T14" fmla="*/ 524405 w 6316133"/>
              <a:gd name="T15" fmla="*/ 1169882 h 2506133"/>
              <a:gd name="T16" fmla="*/ 608988 w 6316133"/>
              <a:gd name="T17" fmla="*/ 1085107 h 2506133"/>
              <a:gd name="T18" fmla="*/ 778153 w 6316133"/>
              <a:gd name="T19" fmla="*/ 983376 h 2506133"/>
              <a:gd name="T20" fmla="*/ 998064 w 6316133"/>
              <a:gd name="T21" fmla="*/ 983376 h 2506133"/>
              <a:gd name="T22" fmla="*/ 1167224 w 6316133"/>
              <a:gd name="T23" fmla="*/ 1152925 h 2506133"/>
              <a:gd name="T24" fmla="*/ 1285641 w 6316133"/>
              <a:gd name="T25" fmla="*/ 1356383 h 2506133"/>
              <a:gd name="T26" fmla="*/ 1370220 w 6316133"/>
              <a:gd name="T27" fmla="*/ 1441157 h 2506133"/>
              <a:gd name="T28" fmla="*/ 1471718 w 6316133"/>
              <a:gd name="T29" fmla="*/ 1644615 h 2506133"/>
              <a:gd name="T30" fmla="*/ 1573216 w 6316133"/>
              <a:gd name="T31" fmla="*/ 1729390 h 2506133"/>
              <a:gd name="T32" fmla="*/ 1894627 w 6316133"/>
              <a:gd name="T33" fmla="*/ 1746342 h 2506133"/>
              <a:gd name="T34" fmla="*/ 1945377 w 6316133"/>
              <a:gd name="T35" fmla="*/ 1627658 h 2506133"/>
              <a:gd name="T36" fmla="*/ 1996125 w 6316133"/>
              <a:gd name="T37" fmla="*/ 1458113 h 2506133"/>
              <a:gd name="T38" fmla="*/ 2063790 w 6316133"/>
              <a:gd name="T39" fmla="*/ 1186833 h 2506133"/>
              <a:gd name="T40" fmla="*/ 2182204 w 6316133"/>
              <a:gd name="T41" fmla="*/ 830783 h 2506133"/>
              <a:gd name="T42" fmla="*/ 2249871 w 6316133"/>
              <a:gd name="T43" fmla="*/ 661236 h 2506133"/>
              <a:gd name="T44" fmla="*/ 2419034 w 6316133"/>
              <a:gd name="T45" fmla="*/ 457782 h 2506133"/>
              <a:gd name="T46" fmla="*/ 2503614 w 6316133"/>
              <a:gd name="T47" fmla="*/ 254324 h 2506133"/>
              <a:gd name="T48" fmla="*/ 2554365 w 6316133"/>
              <a:gd name="T49" fmla="*/ 152592 h 2506133"/>
              <a:gd name="T50" fmla="*/ 2774276 w 6316133"/>
              <a:gd name="T51" fmla="*/ 0 h 2506133"/>
              <a:gd name="T52" fmla="*/ 3146437 w 6316133"/>
              <a:gd name="T53" fmla="*/ 33909 h 2506133"/>
              <a:gd name="T54" fmla="*/ 3197184 w 6316133"/>
              <a:gd name="T55" fmla="*/ 135641 h 2506133"/>
              <a:gd name="T56" fmla="*/ 3281766 w 6316133"/>
              <a:gd name="T57" fmla="*/ 339098 h 2506133"/>
              <a:gd name="T58" fmla="*/ 3366349 w 6316133"/>
              <a:gd name="T59" fmla="*/ 423867 h 2506133"/>
              <a:gd name="T60" fmla="*/ 3434012 w 6316133"/>
              <a:gd name="T61" fmla="*/ 508642 h 2506133"/>
              <a:gd name="T62" fmla="*/ 3518594 w 6316133"/>
              <a:gd name="T63" fmla="*/ 762966 h 2506133"/>
              <a:gd name="T64" fmla="*/ 3569345 w 6316133"/>
              <a:gd name="T65" fmla="*/ 881649 h 2506133"/>
              <a:gd name="T66" fmla="*/ 3653926 w 6316133"/>
              <a:gd name="T67" fmla="*/ 1271608 h 2506133"/>
              <a:gd name="T68" fmla="*/ 3704674 w 6316133"/>
              <a:gd name="T69" fmla="*/ 1390291 h 2506133"/>
              <a:gd name="T70" fmla="*/ 3789256 w 6316133"/>
              <a:gd name="T71" fmla="*/ 1559841 h 2506133"/>
              <a:gd name="T72" fmla="*/ 3873838 w 6316133"/>
              <a:gd name="T73" fmla="*/ 1661570 h 2506133"/>
              <a:gd name="T74" fmla="*/ 4043000 w 6316133"/>
              <a:gd name="T75" fmla="*/ 1763299 h 2506133"/>
              <a:gd name="T76" fmla="*/ 4279829 w 6316133"/>
              <a:gd name="T77" fmla="*/ 1678524 h 2506133"/>
              <a:gd name="T78" fmla="*/ 4448992 w 6316133"/>
              <a:gd name="T79" fmla="*/ 1508975 h 2506133"/>
              <a:gd name="T80" fmla="*/ 4516658 w 6316133"/>
              <a:gd name="T81" fmla="*/ 1356383 h 2506133"/>
              <a:gd name="T82" fmla="*/ 4584323 w 6316133"/>
              <a:gd name="T83" fmla="*/ 1034241 h 2506133"/>
              <a:gd name="T84" fmla="*/ 4787319 w 6316133"/>
              <a:gd name="T85" fmla="*/ 881649 h 2506133"/>
              <a:gd name="T86" fmla="*/ 5396306 w 6316133"/>
              <a:gd name="T87" fmla="*/ 864692 h 2506133"/>
              <a:gd name="T88" fmla="*/ 5497804 w 6316133"/>
              <a:gd name="T89" fmla="*/ 932515 h 2506133"/>
              <a:gd name="T90" fmla="*/ 5650051 w 6316133"/>
              <a:gd name="T91" fmla="*/ 1017289 h 2506133"/>
              <a:gd name="T92" fmla="*/ 5802298 w 6316133"/>
              <a:gd name="T93" fmla="*/ 1102061 h 2506133"/>
              <a:gd name="T94" fmla="*/ 5903796 w 6316133"/>
              <a:gd name="T95" fmla="*/ 1169882 h 2506133"/>
              <a:gd name="T96" fmla="*/ 6005294 w 6316133"/>
              <a:gd name="T97" fmla="*/ 1220745 h 2506133"/>
              <a:gd name="T98" fmla="*/ 6208290 w 6316133"/>
              <a:gd name="T99" fmla="*/ 1288565 h 2506133"/>
              <a:gd name="T100" fmla="*/ 6309788 w 6316133"/>
              <a:gd name="T101" fmla="*/ 1356383 h 250613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3962400 w 6316133"/>
              <a:gd name="connsiteY74" fmla="*/ 1744133 h 2506133"/>
              <a:gd name="connsiteX75" fmla="*/ 4047066 w 6316133"/>
              <a:gd name="connsiteY75" fmla="*/ 1761067 h 2506133"/>
              <a:gd name="connsiteX76" fmla="*/ 4182533 w 6316133"/>
              <a:gd name="connsiteY76" fmla="*/ 174413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47066 w 6316133"/>
              <a:gd name="connsiteY75" fmla="*/ 1761067 h 2506133"/>
              <a:gd name="connsiteX76" fmla="*/ 4182533 w 6316133"/>
              <a:gd name="connsiteY76" fmla="*/ 174413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75646 w 6316133"/>
              <a:gd name="connsiteY75" fmla="*/ 2065803 h 2506133"/>
              <a:gd name="connsiteX76" fmla="*/ 4182533 w 6316133"/>
              <a:gd name="connsiteY76" fmla="*/ 174413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75646 w 6316133"/>
              <a:gd name="connsiteY75" fmla="*/ 2065803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4000506 w 6316133"/>
              <a:gd name="connsiteY74" fmla="*/ 2029823 h 2506133"/>
              <a:gd name="connsiteX75" fmla="*/ 4094699 w 6316133"/>
              <a:gd name="connsiteY75" fmla="*/ 2180079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6653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3990980 w 6316133"/>
              <a:gd name="connsiteY74" fmla="*/ 2153622 h 2506133"/>
              <a:gd name="connsiteX75" fmla="*/ 4094699 w 6316133"/>
              <a:gd name="connsiteY75" fmla="*/ 2180079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  <a:gd name="connsiteX0" fmla="*/ 0 w 6316133"/>
              <a:gd name="connsiteY0" fmla="*/ 2506133 h 2506133"/>
              <a:gd name="connsiteX1" fmla="*/ 33866 w 6316133"/>
              <a:gd name="connsiteY1" fmla="*/ 2235200 h 2506133"/>
              <a:gd name="connsiteX2" fmla="*/ 50800 w 6316133"/>
              <a:gd name="connsiteY2" fmla="*/ 2184400 h 2506133"/>
              <a:gd name="connsiteX3" fmla="*/ 84666 w 6316133"/>
              <a:gd name="connsiteY3" fmla="*/ 2015067 h 2506133"/>
              <a:gd name="connsiteX4" fmla="*/ 118533 w 6316133"/>
              <a:gd name="connsiteY4" fmla="*/ 1947333 h 2506133"/>
              <a:gd name="connsiteX5" fmla="*/ 135466 w 6316133"/>
              <a:gd name="connsiteY5" fmla="*/ 1879600 h 2506133"/>
              <a:gd name="connsiteX6" fmla="*/ 169333 w 6316133"/>
              <a:gd name="connsiteY6" fmla="*/ 1828800 h 2506133"/>
              <a:gd name="connsiteX7" fmla="*/ 186266 w 6316133"/>
              <a:gd name="connsiteY7" fmla="*/ 1744133 h 2506133"/>
              <a:gd name="connsiteX8" fmla="*/ 254000 w 6316133"/>
              <a:gd name="connsiteY8" fmla="*/ 1608667 h 2506133"/>
              <a:gd name="connsiteX9" fmla="*/ 287866 w 6316133"/>
              <a:gd name="connsiteY9" fmla="*/ 1524000 h 2506133"/>
              <a:gd name="connsiteX10" fmla="*/ 304800 w 6316133"/>
              <a:gd name="connsiteY10" fmla="*/ 1473200 h 2506133"/>
              <a:gd name="connsiteX11" fmla="*/ 355600 w 6316133"/>
              <a:gd name="connsiteY11" fmla="*/ 1405467 h 2506133"/>
              <a:gd name="connsiteX12" fmla="*/ 389466 w 6316133"/>
              <a:gd name="connsiteY12" fmla="*/ 1354667 h 2506133"/>
              <a:gd name="connsiteX13" fmla="*/ 406400 w 6316133"/>
              <a:gd name="connsiteY13" fmla="*/ 1303867 h 2506133"/>
              <a:gd name="connsiteX14" fmla="*/ 457200 w 6316133"/>
              <a:gd name="connsiteY14" fmla="*/ 1270000 h 2506133"/>
              <a:gd name="connsiteX15" fmla="*/ 524933 w 6316133"/>
              <a:gd name="connsiteY15" fmla="*/ 1168400 h 2506133"/>
              <a:gd name="connsiteX16" fmla="*/ 558800 w 6316133"/>
              <a:gd name="connsiteY16" fmla="*/ 1117600 h 2506133"/>
              <a:gd name="connsiteX17" fmla="*/ 609600 w 6316133"/>
              <a:gd name="connsiteY17" fmla="*/ 1083733 h 2506133"/>
              <a:gd name="connsiteX18" fmla="*/ 728133 w 6316133"/>
              <a:gd name="connsiteY18" fmla="*/ 999067 h 2506133"/>
              <a:gd name="connsiteX19" fmla="*/ 778933 w 6316133"/>
              <a:gd name="connsiteY19" fmla="*/ 982133 h 2506133"/>
              <a:gd name="connsiteX20" fmla="*/ 829733 w 6316133"/>
              <a:gd name="connsiteY20" fmla="*/ 965200 h 2506133"/>
              <a:gd name="connsiteX21" fmla="*/ 999066 w 6316133"/>
              <a:gd name="connsiteY21" fmla="*/ 982133 h 2506133"/>
              <a:gd name="connsiteX22" fmla="*/ 1117600 w 6316133"/>
              <a:gd name="connsiteY22" fmla="*/ 1117600 h 2506133"/>
              <a:gd name="connsiteX23" fmla="*/ 1168400 w 6316133"/>
              <a:gd name="connsiteY23" fmla="*/ 1151467 h 2506133"/>
              <a:gd name="connsiteX24" fmla="*/ 1253066 w 6316133"/>
              <a:gd name="connsiteY24" fmla="*/ 1303867 h 2506133"/>
              <a:gd name="connsiteX25" fmla="*/ 1286933 w 6316133"/>
              <a:gd name="connsiteY25" fmla="*/ 1354667 h 2506133"/>
              <a:gd name="connsiteX26" fmla="*/ 1320800 w 6316133"/>
              <a:gd name="connsiteY26" fmla="*/ 1405467 h 2506133"/>
              <a:gd name="connsiteX27" fmla="*/ 1371600 w 6316133"/>
              <a:gd name="connsiteY27" fmla="*/ 1439333 h 2506133"/>
              <a:gd name="connsiteX28" fmla="*/ 1422400 w 6316133"/>
              <a:gd name="connsiteY28" fmla="*/ 1540933 h 2506133"/>
              <a:gd name="connsiteX29" fmla="*/ 1473200 w 6316133"/>
              <a:gd name="connsiteY29" fmla="*/ 1642533 h 2506133"/>
              <a:gd name="connsiteX30" fmla="*/ 1540933 w 6316133"/>
              <a:gd name="connsiteY30" fmla="*/ 1676400 h 2506133"/>
              <a:gd name="connsiteX31" fmla="*/ 1574800 w 6316133"/>
              <a:gd name="connsiteY31" fmla="*/ 1727200 h 2506133"/>
              <a:gd name="connsiteX32" fmla="*/ 1676400 w 6316133"/>
              <a:gd name="connsiteY32" fmla="*/ 1761067 h 2506133"/>
              <a:gd name="connsiteX33" fmla="*/ 1896533 w 6316133"/>
              <a:gd name="connsiteY33" fmla="*/ 1744133 h 2506133"/>
              <a:gd name="connsiteX34" fmla="*/ 1930400 w 6316133"/>
              <a:gd name="connsiteY34" fmla="*/ 1693333 h 2506133"/>
              <a:gd name="connsiteX35" fmla="*/ 1947333 w 6316133"/>
              <a:gd name="connsiteY35" fmla="*/ 1625600 h 2506133"/>
              <a:gd name="connsiteX36" fmla="*/ 1981200 w 6316133"/>
              <a:gd name="connsiteY36" fmla="*/ 1524000 h 2506133"/>
              <a:gd name="connsiteX37" fmla="*/ 1998133 w 6316133"/>
              <a:gd name="connsiteY37" fmla="*/ 1456267 h 2506133"/>
              <a:gd name="connsiteX38" fmla="*/ 2015066 w 6316133"/>
              <a:gd name="connsiteY38" fmla="*/ 1371600 h 2506133"/>
              <a:gd name="connsiteX39" fmla="*/ 2065866 w 6316133"/>
              <a:gd name="connsiteY39" fmla="*/ 1185333 h 2506133"/>
              <a:gd name="connsiteX40" fmla="*/ 2133600 w 6316133"/>
              <a:gd name="connsiteY40" fmla="*/ 897467 h 2506133"/>
              <a:gd name="connsiteX41" fmla="*/ 2184400 w 6316133"/>
              <a:gd name="connsiteY41" fmla="*/ 829733 h 2506133"/>
              <a:gd name="connsiteX42" fmla="*/ 2235200 w 6316133"/>
              <a:gd name="connsiteY42" fmla="*/ 711200 h 2506133"/>
              <a:gd name="connsiteX43" fmla="*/ 2252133 w 6316133"/>
              <a:gd name="connsiteY43" fmla="*/ 660400 h 2506133"/>
              <a:gd name="connsiteX44" fmla="*/ 2302933 w 6316133"/>
              <a:gd name="connsiteY44" fmla="*/ 626533 h 2506133"/>
              <a:gd name="connsiteX45" fmla="*/ 2421466 w 6316133"/>
              <a:gd name="connsiteY45" fmla="*/ 457200 h 2506133"/>
              <a:gd name="connsiteX46" fmla="*/ 2472266 w 6316133"/>
              <a:gd name="connsiteY46" fmla="*/ 355600 h 2506133"/>
              <a:gd name="connsiteX47" fmla="*/ 2506133 w 6316133"/>
              <a:gd name="connsiteY47" fmla="*/ 254000 h 2506133"/>
              <a:gd name="connsiteX48" fmla="*/ 2523066 w 6316133"/>
              <a:gd name="connsiteY48" fmla="*/ 203200 h 2506133"/>
              <a:gd name="connsiteX49" fmla="*/ 2556933 w 6316133"/>
              <a:gd name="connsiteY49" fmla="*/ 152400 h 2506133"/>
              <a:gd name="connsiteX50" fmla="*/ 2675466 w 6316133"/>
              <a:gd name="connsiteY50" fmla="*/ 33867 h 2506133"/>
              <a:gd name="connsiteX51" fmla="*/ 2777066 w 6316133"/>
              <a:gd name="connsiteY51" fmla="*/ 0 h 2506133"/>
              <a:gd name="connsiteX52" fmla="*/ 3081866 w 6316133"/>
              <a:gd name="connsiteY52" fmla="*/ 16933 h 2506133"/>
              <a:gd name="connsiteX53" fmla="*/ 3149600 w 6316133"/>
              <a:gd name="connsiteY53" fmla="*/ 33867 h 2506133"/>
              <a:gd name="connsiteX54" fmla="*/ 3195113 w 6316133"/>
              <a:gd name="connsiteY54" fmla="*/ 84667 h 2506133"/>
              <a:gd name="connsiteX55" fmla="*/ 3200400 w 6316133"/>
              <a:gd name="connsiteY55" fmla="*/ 135467 h 2506133"/>
              <a:gd name="connsiteX56" fmla="*/ 3234266 w 6316133"/>
              <a:gd name="connsiteY56" fmla="*/ 237067 h 2506133"/>
              <a:gd name="connsiteX57" fmla="*/ 3285066 w 6316133"/>
              <a:gd name="connsiteY57" fmla="*/ 338667 h 2506133"/>
              <a:gd name="connsiteX58" fmla="*/ 3335866 w 6316133"/>
              <a:gd name="connsiteY58" fmla="*/ 372533 h 2506133"/>
              <a:gd name="connsiteX59" fmla="*/ 3369733 w 6316133"/>
              <a:gd name="connsiteY59" fmla="*/ 423333 h 2506133"/>
              <a:gd name="connsiteX60" fmla="*/ 3386666 w 6316133"/>
              <a:gd name="connsiteY60" fmla="*/ 474133 h 2506133"/>
              <a:gd name="connsiteX61" fmla="*/ 3437466 w 6316133"/>
              <a:gd name="connsiteY61" fmla="*/ 508000 h 2506133"/>
              <a:gd name="connsiteX62" fmla="*/ 3505200 w 6316133"/>
              <a:gd name="connsiteY62" fmla="*/ 711200 h 2506133"/>
              <a:gd name="connsiteX63" fmla="*/ 3522133 w 6316133"/>
              <a:gd name="connsiteY63" fmla="*/ 762000 h 2506133"/>
              <a:gd name="connsiteX64" fmla="*/ 3539066 w 6316133"/>
              <a:gd name="connsiteY64" fmla="*/ 829733 h 2506133"/>
              <a:gd name="connsiteX65" fmla="*/ 3572933 w 6316133"/>
              <a:gd name="connsiteY65" fmla="*/ 880533 h 2506133"/>
              <a:gd name="connsiteX66" fmla="*/ 3623733 w 6316133"/>
              <a:gd name="connsiteY66" fmla="*/ 1083733 h 2506133"/>
              <a:gd name="connsiteX67" fmla="*/ 3657600 w 6316133"/>
              <a:gd name="connsiteY67" fmla="*/ 1270000 h 2506133"/>
              <a:gd name="connsiteX68" fmla="*/ 3674533 w 6316133"/>
              <a:gd name="connsiteY68" fmla="*/ 1337733 h 2506133"/>
              <a:gd name="connsiteX69" fmla="*/ 3708400 w 6316133"/>
              <a:gd name="connsiteY69" fmla="*/ 1388533 h 2506133"/>
              <a:gd name="connsiteX70" fmla="*/ 3725333 w 6316133"/>
              <a:gd name="connsiteY70" fmla="*/ 1456267 h 2506133"/>
              <a:gd name="connsiteX71" fmla="*/ 3793066 w 6316133"/>
              <a:gd name="connsiteY71" fmla="*/ 1557867 h 2506133"/>
              <a:gd name="connsiteX72" fmla="*/ 3826933 w 6316133"/>
              <a:gd name="connsiteY72" fmla="*/ 1608667 h 2506133"/>
              <a:gd name="connsiteX73" fmla="*/ 3925367 w 6316133"/>
              <a:gd name="connsiteY73" fmla="*/ 2011817 h 2506133"/>
              <a:gd name="connsiteX74" fmla="*/ 3990980 w 6316133"/>
              <a:gd name="connsiteY74" fmla="*/ 2153622 h 2506133"/>
              <a:gd name="connsiteX75" fmla="*/ 4094699 w 6316133"/>
              <a:gd name="connsiteY75" fmla="*/ 2180079 h 2506133"/>
              <a:gd name="connsiteX76" fmla="*/ 4211113 w 6316133"/>
              <a:gd name="connsiteY76" fmla="*/ 2096483 h 2506133"/>
              <a:gd name="connsiteX77" fmla="*/ 4284133 w 6316133"/>
              <a:gd name="connsiteY77" fmla="*/ 1676400 h 2506133"/>
              <a:gd name="connsiteX78" fmla="*/ 4351866 w 6316133"/>
              <a:gd name="connsiteY78" fmla="*/ 1574800 h 2506133"/>
              <a:gd name="connsiteX79" fmla="*/ 4453466 w 6316133"/>
              <a:gd name="connsiteY79" fmla="*/ 1507067 h 2506133"/>
              <a:gd name="connsiteX80" fmla="*/ 4470400 w 6316133"/>
              <a:gd name="connsiteY80" fmla="*/ 1456267 h 2506133"/>
              <a:gd name="connsiteX81" fmla="*/ 4521200 w 6316133"/>
              <a:gd name="connsiteY81" fmla="*/ 1354667 h 2506133"/>
              <a:gd name="connsiteX82" fmla="*/ 4555066 w 6316133"/>
              <a:gd name="connsiteY82" fmla="*/ 1134533 h 2506133"/>
              <a:gd name="connsiteX83" fmla="*/ 4588933 w 6316133"/>
              <a:gd name="connsiteY83" fmla="*/ 1032933 h 2506133"/>
              <a:gd name="connsiteX84" fmla="*/ 4656666 w 6316133"/>
              <a:gd name="connsiteY84" fmla="*/ 931333 h 2506133"/>
              <a:gd name="connsiteX85" fmla="*/ 4792133 w 6316133"/>
              <a:gd name="connsiteY85" fmla="*/ 880533 h 2506133"/>
              <a:gd name="connsiteX86" fmla="*/ 4893733 w 6316133"/>
              <a:gd name="connsiteY86" fmla="*/ 846667 h 2506133"/>
              <a:gd name="connsiteX87" fmla="*/ 5401733 w 6316133"/>
              <a:gd name="connsiteY87" fmla="*/ 863600 h 2506133"/>
              <a:gd name="connsiteX88" fmla="*/ 5469466 w 6316133"/>
              <a:gd name="connsiteY88" fmla="*/ 880533 h 2506133"/>
              <a:gd name="connsiteX89" fmla="*/ 5503333 w 6316133"/>
              <a:gd name="connsiteY89" fmla="*/ 931333 h 2506133"/>
              <a:gd name="connsiteX90" fmla="*/ 5604933 w 6316133"/>
              <a:gd name="connsiteY90" fmla="*/ 982133 h 2506133"/>
              <a:gd name="connsiteX91" fmla="*/ 5655733 w 6316133"/>
              <a:gd name="connsiteY91" fmla="*/ 1016000 h 2506133"/>
              <a:gd name="connsiteX92" fmla="*/ 5706533 w 6316133"/>
              <a:gd name="connsiteY92" fmla="*/ 1032933 h 2506133"/>
              <a:gd name="connsiteX93" fmla="*/ 5808133 w 6316133"/>
              <a:gd name="connsiteY93" fmla="*/ 1100667 h 2506133"/>
              <a:gd name="connsiteX94" fmla="*/ 5858933 w 6316133"/>
              <a:gd name="connsiteY94" fmla="*/ 1134533 h 2506133"/>
              <a:gd name="connsiteX95" fmla="*/ 5909733 w 6316133"/>
              <a:gd name="connsiteY95" fmla="*/ 1168400 h 2506133"/>
              <a:gd name="connsiteX96" fmla="*/ 5960533 w 6316133"/>
              <a:gd name="connsiteY96" fmla="*/ 1185333 h 2506133"/>
              <a:gd name="connsiteX97" fmla="*/ 6011333 w 6316133"/>
              <a:gd name="connsiteY97" fmla="*/ 1219200 h 2506133"/>
              <a:gd name="connsiteX98" fmla="*/ 6112933 w 6316133"/>
              <a:gd name="connsiteY98" fmla="*/ 1253067 h 2506133"/>
              <a:gd name="connsiteX99" fmla="*/ 6214533 w 6316133"/>
              <a:gd name="connsiteY99" fmla="*/ 1286933 h 2506133"/>
              <a:gd name="connsiteX100" fmla="*/ 6316133 w 6316133"/>
              <a:gd name="connsiteY100" fmla="*/ 1337733 h 2506133"/>
              <a:gd name="connsiteX101" fmla="*/ 6316133 w 6316133"/>
              <a:gd name="connsiteY101" fmla="*/ 13546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316133" h="2506133">
                <a:moveTo>
                  <a:pt x="0" y="2506133"/>
                </a:moveTo>
                <a:cubicBezTo>
                  <a:pt x="8516" y="2420967"/>
                  <a:pt x="14769" y="2321134"/>
                  <a:pt x="33866" y="2235200"/>
                </a:cubicBezTo>
                <a:cubicBezTo>
                  <a:pt x="37738" y="2217776"/>
                  <a:pt x="45155" y="2201333"/>
                  <a:pt x="50800" y="2184400"/>
                </a:cubicBezTo>
                <a:cubicBezTo>
                  <a:pt x="56652" y="2149285"/>
                  <a:pt x="69510" y="2055483"/>
                  <a:pt x="84666" y="2015067"/>
                </a:cubicBezTo>
                <a:cubicBezTo>
                  <a:pt x="93529" y="1991431"/>
                  <a:pt x="107244" y="1969911"/>
                  <a:pt x="118533" y="1947333"/>
                </a:cubicBezTo>
                <a:cubicBezTo>
                  <a:pt x="124177" y="1924755"/>
                  <a:pt x="126298" y="1900991"/>
                  <a:pt x="135466" y="1879600"/>
                </a:cubicBezTo>
                <a:cubicBezTo>
                  <a:pt x="143483" y="1860894"/>
                  <a:pt x="162187" y="1847856"/>
                  <a:pt x="169333" y="1828800"/>
                </a:cubicBezTo>
                <a:cubicBezTo>
                  <a:pt x="179439" y="1801851"/>
                  <a:pt x="175934" y="1770996"/>
                  <a:pt x="186266" y="1744133"/>
                </a:cubicBezTo>
                <a:cubicBezTo>
                  <a:pt x="204389" y="1697013"/>
                  <a:pt x="235251" y="1655542"/>
                  <a:pt x="254000" y="1608667"/>
                </a:cubicBezTo>
                <a:cubicBezTo>
                  <a:pt x="265289" y="1580445"/>
                  <a:pt x="277193" y="1552461"/>
                  <a:pt x="287866" y="1524000"/>
                </a:cubicBezTo>
                <a:cubicBezTo>
                  <a:pt x="294133" y="1507287"/>
                  <a:pt x="295944" y="1488698"/>
                  <a:pt x="304800" y="1473200"/>
                </a:cubicBezTo>
                <a:cubicBezTo>
                  <a:pt x="318802" y="1448696"/>
                  <a:pt x="339196" y="1428432"/>
                  <a:pt x="355600" y="1405467"/>
                </a:cubicBezTo>
                <a:cubicBezTo>
                  <a:pt x="367429" y="1388907"/>
                  <a:pt x="380365" y="1372870"/>
                  <a:pt x="389466" y="1354667"/>
                </a:cubicBezTo>
                <a:cubicBezTo>
                  <a:pt x="397448" y="1338702"/>
                  <a:pt x="395250" y="1317805"/>
                  <a:pt x="406400" y="1303867"/>
                </a:cubicBezTo>
                <a:cubicBezTo>
                  <a:pt x="419113" y="1287975"/>
                  <a:pt x="440267" y="1281289"/>
                  <a:pt x="457200" y="1270000"/>
                </a:cubicBezTo>
                <a:lnTo>
                  <a:pt x="524933" y="1168400"/>
                </a:lnTo>
                <a:cubicBezTo>
                  <a:pt x="536222" y="1151467"/>
                  <a:pt x="541867" y="1128889"/>
                  <a:pt x="558800" y="1117600"/>
                </a:cubicBezTo>
                <a:lnTo>
                  <a:pt x="609600" y="1083733"/>
                </a:lnTo>
                <a:cubicBezTo>
                  <a:pt x="637822" y="999066"/>
                  <a:pt x="609599" y="1038578"/>
                  <a:pt x="728133" y="999067"/>
                </a:cubicBezTo>
                <a:lnTo>
                  <a:pt x="778933" y="982133"/>
                </a:lnTo>
                <a:lnTo>
                  <a:pt x="829733" y="965200"/>
                </a:lnTo>
                <a:cubicBezTo>
                  <a:pt x="886177" y="970844"/>
                  <a:pt x="943793" y="969378"/>
                  <a:pt x="999066" y="982133"/>
                </a:cubicBezTo>
                <a:cubicBezTo>
                  <a:pt x="1074600" y="999564"/>
                  <a:pt x="1056843" y="1077095"/>
                  <a:pt x="1117600" y="1117600"/>
                </a:cubicBezTo>
                <a:lnTo>
                  <a:pt x="1168400" y="1151467"/>
                </a:lnTo>
                <a:cubicBezTo>
                  <a:pt x="1198204" y="1240880"/>
                  <a:pt x="1175432" y="1187417"/>
                  <a:pt x="1253066" y="1303867"/>
                </a:cubicBezTo>
                <a:lnTo>
                  <a:pt x="1286933" y="1354667"/>
                </a:lnTo>
                <a:cubicBezTo>
                  <a:pt x="1298222" y="1371600"/>
                  <a:pt x="1303867" y="1394178"/>
                  <a:pt x="1320800" y="1405467"/>
                </a:cubicBezTo>
                <a:lnTo>
                  <a:pt x="1371600" y="1439333"/>
                </a:lnTo>
                <a:cubicBezTo>
                  <a:pt x="1414161" y="1567020"/>
                  <a:pt x="1356749" y="1409630"/>
                  <a:pt x="1422400" y="1540933"/>
                </a:cubicBezTo>
                <a:cubicBezTo>
                  <a:pt x="1443865" y="1583863"/>
                  <a:pt x="1431602" y="1607868"/>
                  <a:pt x="1473200" y="1642533"/>
                </a:cubicBezTo>
                <a:cubicBezTo>
                  <a:pt x="1492592" y="1658693"/>
                  <a:pt x="1518355" y="1665111"/>
                  <a:pt x="1540933" y="1676400"/>
                </a:cubicBezTo>
                <a:cubicBezTo>
                  <a:pt x="1552222" y="1693333"/>
                  <a:pt x="1557542" y="1716414"/>
                  <a:pt x="1574800" y="1727200"/>
                </a:cubicBezTo>
                <a:cubicBezTo>
                  <a:pt x="1605072" y="1746120"/>
                  <a:pt x="1676400" y="1761067"/>
                  <a:pt x="1676400" y="1761067"/>
                </a:cubicBezTo>
                <a:cubicBezTo>
                  <a:pt x="1749778" y="1755422"/>
                  <a:pt x="1825424" y="1763096"/>
                  <a:pt x="1896533" y="1744133"/>
                </a:cubicBezTo>
                <a:cubicBezTo>
                  <a:pt x="1916197" y="1738889"/>
                  <a:pt x="1922383" y="1712039"/>
                  <a:pt x="1930400" y="1693333"/>
                </a:cubicBezTo>
                <a:cubicBezTo>
                  <a:pt x="1939568" y="1671942"/>
                  <a:pt x="1940646" y="1647891"/>
                  <a:pt x="1947333" y="1625600"/>
                </a:cubicBezTo>
                <a:cubicBezTo>
                  <a:pt x="1957591" y="1591407"/>
                  <a:pt x="1972542" y="1558633"/>
                  <a:pt x="1981200" y="1524000"/>
                </a:cubicBezTo>
                <a:cubicBezTo>
                  <a:pt x="1986844" y="1501422"/>
                  <a:pt x="1993085" y="1478985"/>
                  <a:pt x="1998133" y="1456267"/>
                </a:cubicBezTo>
                <a:cubicBezTo>
                  <a:pt x="2004376" y="1428171"/>
                  <a:pt x="2007493" y="1399367"/>
                  <a:pt x="2015066" y="1371600"/>
                </a:cubicBezTo>
                <a:cubicBezTo>
                  <a:pt x="2053935" y="1229079"/>
                  <a:pt x="2045237" y="1315984"/>
                  <a:pt x="2065866" y="1185333"/>
                </a:cubicBezTo>
                <a:cubicBezTo>
                  <a:pt x="2101364" y="960512"/>
                  <a:pt x="2055772" y="1006426"/>
                  <a:pt x="2133600" y="897467"/>
                </a:cubicBezTo>
                <a:cubicBezTo>
                  <a:pt x="2150004" y="874501"/>
                  <a:pt x="2167467" y="852311"/>
                  <a:pt x="2184400" y="829733"/>
                </a:cubicBezTo>
                <a:cubicBezTo>
                  <a:pt x="2224111" y="710598"/>
                  <a:pt x="2172426" y="857671"/>
                  <a:pt x="2235200" y="711200"/>
                </a:cubicBezTo>
                <a:cubicBezTo>
                  <a:pt x="2242231" y="694794"/>
                  <a:pt x="2240983" y="674338"/>
                  <a:pt x="2252133" y="660400"/>
                </a:cubicBezTo>
                <a:cubicBezTo>
                  <a:pt x="2264846" y="644508"/>
                  <a:pt x="2286000" y="637822"/>
                  <a:pt x="2302933" y="626533"/>
                </a:cubicBezTo>
                <a:cubicBezTo>
                  <a:pt x="2379767" y="472864"/>
                  <a:pt x="2328660" y="519071"/>
                  <a:pt x="2421466" y="457200"/>
                </a:cubicBezTo>
                <a:cubicBezTo>
                  <a:pt x="2483228" y="271921"/>
                  <a:pt x="2384726" y="552567"/>
                  <a:pt x="2472266" y="355600"/>
                </a:cubicBezTo>
                <a:cubicBezTo>
                  <a:pt x="2486765" y="322978"/>
                  <a:pt x="2494844" y="287867"/>
                  <a:pt x="2506133" y="254000"/>
                </a:cubicBezTo>
                <a:cubicBezTo>
                  <a:pt x="2511777" y="237067"/>
                  <a:pt x="2513165" y="218051"/>
                  <a:pt x="2523066" y="203200"/>
                </a:cubicBezTo>
                <a:lnTo>
                  <a:pt x="2556933" y="152400"/>
                </a:lnTo>
                <a:cubicBezTo>
                  <a:pt x="2580354" y="82136"/>
                  <a:pt x="2573570" y="67833"/>
                  <a:pt x="2675466" y="33867"/>
                </a:cubicBezTo>
                <a:lnTo>
                  <a:pt x="2777066" y="0"/>
                </a:lnTo>
                <a:cubicBezTo>
                  <a:pt x="2878666" y="5644"/>
                  <a:pt x="2980527" y="7720"/>
                  <a:pt x="3081866" y="16933"/>
                </a:cubicBezTo>
                <a:cubicBezTo>
                  <a:pt x="3105043" y="19040"/>
                  <a:pt x="3130726" y="22578"/>
                  <a:pt x="3149600" y="33867"/>
                </a:cubicBezTo>
                <a:cubicBezTo>
                  <a:pt x="3168475" y="45156"/>
                  <a:pt x="3187131" y="68702"/>
                  <a:pt x="3195113" y="84667"/>
                </a:cubicBezTo>
                <a:cubicBezTo>
                  <a:pt x="3204214" y="102870"/>
                  <a:pt x="3189111" y="118534"/>
                  <a:pt x="3200400" y="135467"/>
                </a:cubicBezTo>
                <a:lnTo>
                  <a:pt x="3234266" y="237067"/>
                </a:lnTo>
                <a:cubicBezTo>
                  <a:pt x="3248037" y="278381"/>
                  <a:pt x="3252243" y="305844"/>
                  <a:pt x="3285066" y="338667"/>
                </a:cubicBezTo>
                <a:cubicBezTo>
                  <a:pt x="3299456" y="353057"/>
                  <a:pt x="3318933" y="361244"/>
                  <a:pt x="3335866" y="372533"/>
                </a:cubicBezTo>
                <a:cubicBezTo>
                  <a:pt x="3347155" y="389466"/>
                  <a:pt x="3360632" y="405130"/>
                  <a:pt x="3369733" y="423333"/>
                </a:cubicBezTo>
                <a:cubicBezTo>
                  <a:pt x="3377715" y="439298"/>
                  <a:pt x="3375516" y="460195"/>
                  <a:pt x="3386666" y="474133"/>
                </a:cubicBezTo>
                <a:cubicBezTo>
                  <a:pt x="3399379" y="490025"/>
                  <a:pt x="3420533" y="496711"/>
                  <a:pt x="3437466" y="508000"/>
                </a:cubicBezTo>
                <a:lnTo>
                  <a:pt x="3505200" y="711200"/>
                </a:lnTo>
                <a:cubicBezTo>
                  <a:pt x="3510844" y="728133"/>
                  <a:pt x="3517804" y="744684"/>
                  <a:pt x="3522133" y="762000"/>
                </a:cubicBezTo>
                <a:cubicBezTo>
                  <a:pt x="3527777" y="784578"/>
                  <a:pt x="3529898" y="808342"/>
                  <a:pt x="3539066" y="829733"/>
                </a:cubicBezTo>
                <a:cubicBezTo>
                  <a:pt x="3547083" y="848439"/>
                  <a:pt x="3561644" y="863600"/>
                  <a:pt x="3572933" y="880533"/>
                </a:cubicBezTo>
                <a:cubicBezTo>
                  <a:pt x="3611730" y="996924"/>
                  <a:pt x="3606632" y="964021"/>
                  <a:pt x="3623733" y="1083733"/>
                </a:cubicBezTo>
                <a:cubicBezTo>
                  <a:pt x="3659760" y="1335930"/>
                  <a:pt x="3619654" y="1137190"/>
                  <a:pt x="3657600" y="1270000"/>
                </a:cubicBezTo>
                <a:cubicBezTo>
                  <a:pt x="3663994" y="1292377"/>
                  <a:pt x="3665365" y="1316342"/>
                  <a:pt x="3674533" y="1337733"/>
                </a:cubicBezTo>
                <a:cubicBezTo>
                  <a:pt x="3682550" y="1356439"/>
                  <a:pt x="3697111" y="1371600"/>
                  <a:pt x="3708400" y="1388533"/>
                </a:cubicBezTo>
                <a:cubicBezTo>
                  <a:pt x="3714044" y="1411111"/>
                  <a:pt x="3714925" y="1435451"/>
                  <a:pt x="3725333" y="1456267"/>
                </a:cubicBezTo>
                <a:cubicBezTo>
                  <a:pt x="3743536" y="1492673"/>
                  <a:pt x="3770488" y="1524000"/>
                  <a:pt x="3793066" y="1557867"/>
                </a:cubicBezTo>
                <a:cubicBezTo>
                  <a:pt x="3804355" y="1574800"/>
                  <a:pt x="3804883" y="1533009"/>
                  <a:pt x="3826933" y="1608667"/>
                </a:cubicBezTo>
                <a:cubicBezTo>
                  <a:pt x="3848983" y="1684325"/>
                  <a:pt x="3898026" y="1920991"/>
                  <a:pt x="3925367" y="2011817"/>
                </a:cubicBezTo>
                <a:cubicBezTo>
                  <a:pt x="3952708" y="2102643"/>
                  <a:pt x="3962758" y="2125578"/>
                  <a:pt x="3990980" y="2153622"/>
                </a:cubicBezTo>
                <a:cubicBezTo>
                  <a:pt x="4019202" y="2181666"/>
                  <a:pt x="4066477" y="2174434"/>
                  <a:pt x="4094699" y="2180079"/>
                </a:cubicBezTo>
                <a:cubicBezTo>
                  <a:pt x="4139855" y="2174434"/>
                  <a:pt x="4179541" y="2180429"/>
                  <a:pt x="4211113" y="2096483"/>
                </a:cubicBezTo>
                <a:cubicBezTo>
                  <a:pt x="4242685" y="2012537"/>
                  <a:pt x="4260674" y="1763347"/>
                  <a:pt x="4284133" y="1676400"/>
                </a:cubicBezTo>
                <a:cubicBezTo>
                  <a:pt x="4307592" y="1589453"/>
                  <a:pt x="4317999" y="1597378"/>
                  <a:pt x="4351866" y="1574800"/>
                </a:cubicBezTo>
                <a:lnTo>
                  <a:pt x="4453466" y="1507067"/>
                </a:lnTo>
                <a:cubicBezTo>
                  <a:pt x="4459111" y="1490134"/>
                  <a:pt x="4462418" y="1472232"/>
                  <a:pt x="4470400" y="1456267"/>
                </a:cubicBezTo>
                <a:cubicBezTo>
                  <a:pt x="4536052" y="1324964"/>
                  <a:pt x="4478636" y="1482355"/>
                  <a:pt x="4521200" y="1354667"/>
                </a:cubicBezTo>
                <a:cubicBezTo>
                  <a:pt x="4529122" y="1291286"/>
                  <a:pt x="4537165" y="1200170"/>
                  <a:pt x="4555066" y="1134533"/>
                </a:cubicBezTo>
                <a:cubicBezTo>
                  <a:pt x="4564459" y="1100092"/>
                  <a:pt x="4577644" y="1066800"/>
                  <a:pt x="4588933" y="1032933"/>
                </a:cubicBezTo>
                <a:cubicBezTo>
                  <a:pt x="4607530" y="977141"/>
                  <a:pt x="4601172" y="970971"/>
                  <a:pt x="4656666" y="931333"/>
                </a:cubicBezTo>
                <a:cubicBezTo>
                  <a:pt x="4711482" y="892179"/>
                  <a:pt x="4731012" y="898869"/>
                  <a:pt x="4792133" y="880533"/>
                </a:cubicBezTo>
                <a:cubicBezTo>
                  <a:pt x="4826326" y="870275"/>
                  <a:pt x="4893733" y="846667"/>
                  <a:pt x="4893733" y="846667"/>
                </a:cubicBezTo>
                <a:cubicBezTo>
                  <a:pt x="5063066" y="852311"/>
                  <a:pt x="5232598" y="853651"/>
                  <a:pt x="5401733" y="863600"/>
                </a:cubicBezTo>
                <a:cubicBezTo>
                  <a:pt x="5424965" y="864967"/>
                  <a:pt x="5450102" y="867624"/>
                  <a:pt x="5469466" y="880533"/>
                </a:cubicBezTo>
                <a:cubicBezTo>
                  <a:pt x="5486399" y="891822"/>
                  <a:pt x="5488942" y="916942"/>
                  <a:pt x="5503333" y="931333"/>
                </a:cubicBezTo>
                <a:cubicBezTo>
                  <a:pt x="5536160" y="964160"/>
                  <a:pt x="5563615" y="968361"/>
                  <a:pt x="5604933" y="982133"/>
                </a:cubicBezTo>
                <a:cubicBezTo>
                  <a:pt x="5621866" y="993422"/>
                  <a:pt x="5637530" y="1006899"/>
                  <a:pt x="5655733" y="1016000"/>
                </a:cubicBezTo>
                <a:cubicBezTo>
                  <a:pt x="5671698" y="1023982"/>
                  <a:pt x="5690930" y="1024265"/>
                  <a:pt x="5706533" y="1032933"/>
                </a:cubicBezTo>
                <a:cubicBezTo>
                  <a:pt x="5742114" y="1052700"/>
                  <a:pt x="5774266" y="1078089"/>
                  <a:pt x="5808133" y="1100667"/>
                </a:cubicBezTo>
                <a:lnTo>
                  <a:pt x="5858933" y="1134533"/>
                </a:lnTo>
                <a:cubicBezTo>
                  <a:pt x="5875866" y="1145822"/>
                  <a:pt x="5890426" y="1161964"/>
                  <a:pt x="5909733" y="1168400"/>
                </a:cubicBezTo>
                <a:lnTo>
                  <a:pt x="5960533" y="1185333"/>
                </a:lnTo>
                <a:cubicBezTo>
                  <a:pt x="5977466" y="1196622"/>
                  <a:pt x="5992736" y="1210934"/>
                  <a:pt x="6011333" y="1219200"/>
                </a:cubicBezTo>
                <a:cubicBezTo>
                  <a:pt x="6043955" y="1233699"/>
                  <a:pt x="6079066" y="1241778"/>
                  <a:pt x="6112933" y="1253067"/>
                </a:cubicBezTo>
                <a:lnTo>
                  <a:pt x="6214533" y="1286933"/>
                </a:lnTo>
                <a:cubicBezTo>
                  <a:pt x="6255847" y="1300704"/>
                  <a:pt x="6283310" y="1304910"/>
                  <a:pt x="6316133" y="1337733"/>
                </a:cubicBezTo>
                <a:lnTo>
                  <a:pt x="6316133" y="135466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928" name="Rectangle 19"/>
          <p:cNvSpPr>
            <a:spLocks noChangeArrowheads="1"/>
          </p:cNvSpPr>
          <p:nvPr/>
        </p:nvSpPr>
        <p:spPr bwMode="auto">
          <a:xfrm>
            <a:off x="400049" y="682148"/>
            <a:ext cx="16319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defRPr sz="2400">
                <a:solidFill>
                  <a:srgbClr val="0033CC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1800" dirty="0">
                <a:solidFill>
                  <a:schemeClr val="tx1"/>
                </a:solidFill>
              </a:rPr>
              <a:t>Queue</a:t>
            </a:r>
          </a:p>
          <a:p>
            <a:pPr algn="just" eaLnBrk="1" hangingPunct="1"/>
            <a:r>
              <a:rPr lang="en-US" altLang="en-US" sz="1800" dirty="0" smtClean="0">
                <a:solidFill>
                  <a:schemeClr val="tx1"/>
                </a:solidFill>
              </a:rPr>
              <a:t>Size on m/c </a:t>
            </a:r>
            <a:r>
              <a:rPr lang="en-US" altLang="en-US" sz="1800" dirty="0" err="1" smtClean="0">
                <a:solidFill>
                  <a:schemeClr val="tx1"/>
                </a:solidFill>
              </a:rPr>
              <a:t>i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cxnSp>
        <p:nvCxnSpPr>
          <p:cNvPr id="13330" name="Straight Connector 2"/>
          <p:cNvCxnSpPr>
            <a:cxnSpLocks noChangeShapeType="1"/>
          </p:cNvCxnSpPr>
          <p:nvPr/>
        </p:nvCxnSpPr>
        <p:spPr bwMode="auto">
          <a:xfrm>
            <a:off x="7510463" y="1354138"/>
            <a:ext cx="0" cy="2794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56807" y="2256598"/>
                <a:ext cx="419100" cy="285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07" y="2256598"/>
                <a:ext cx="419100" cy="285784"/>
              </a:xfrm>
              <a:prstGeom prst="rect">
                <a:avLst/>
              </a:prstGeom>
              <a:blipFill rotWithShape="0">
                <a:blip r:embed="rId3"/>
                <a:stretch>
                  <a:fillRect t="-2128" b="-19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754438" y="2684446"/>
                <a:ext cx="419100" cy="279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438" y="2684446"/>
                <a:ext cx="419100" cy="279372"/>
              </a:xfrm>
              <a:prstGeom prst="rect">
                <a:avLst/>
              </a:prstGeom>
              <a:blipFill rotWithShape="0"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641476" y="3124200"/>
                <a:ext cx="419100" cy="281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76" y="3124200"/>
                <a:ext cx="419100" cy="281552"/>
              </a:xfrm>
              <a:prstGeom prst="rect">
                <a:avLst/>
              </a:prstGeom>
              <a:blipFill rotWithShape="0">
                <a:blip r:embed="rId5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205538" y="3122493"/>
                <a:ext cx="419100" cy="283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38" y="3122493"/>
                <a:ext cx="419100" cy="283539"/>
              </a:xfrm>
              <a:prstGeom prst="rect">
                <a:avLst/>
              </a:prstGeom>
              <a:blipFill rotWithShape="0">
                <a:blip r:embed="rId6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51275" y="3112295"/>
                <a:ext cx="419100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275" y="3112295"/>
                <a:ext cx="419100" cy="282129"/>
              </a:xfrm>
              <a:prstGeom prst="rect">
                <a:avLst/>
              </a:prstGeom>
              <a:blipFill rotWithShape="0">
                <a:blip r:embed="rId7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81262" y="3581400"/>
                <a:ext cx="419100" cy="280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262" y="3581400"/>
                <a:ext cx="419100" cy="280141"/>
              </a:xfrm>
              <a:prstGeom prst="rect">
                <a:avLst/>
              </a:prstGeom>
              <a:blipFill rotWithShape="0"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205538" y="3586164"/>
                <a:ext cx="419100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38" y="3586164"/>
                <a:ext cx="419100" cy="280718"/>
              </a:xfrm>
              <a:prstGeom prst="rect">
                <a:avLst/>
              </a:prstGeom>
              <a:blipFill rotWithShape="0">
                <a:blip r:embed="rId9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060825" y="3967588"/>
                <a:ext cx="419100" cy="279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825" y="3967588"/>
                <a:ext cx="419100" cy="279628"/>
              </a:xfrm>
              <a:prstGeom prst="rect">
                <a:avLst/>
              </a:prstGeom>
              <a:blipFill rotWithShape="0">
                <a:blip r:embed="rId10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02220" y="4323868"/>
                <a:ext cx="3685560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={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220" y="4323868"/>
                <a:ext cx="3685560" cy="283539"/>
              </a:xfrm>
              <a:prstGeom prst="rect">
                <a:avLst/>
              </a:prstGeom>
              <a:blipFill rotWithShape="0">
                <a:blip r:embed="rId11"/>
                <a:stretch>
                  <a:fillRect l="-993" r="-1656" b="-38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Box 46"/>
              <p:cNvSpPr txBox="1">
                <a:spLocks noChangeArrowheads="1"/>
              </p:cNvSpPr>
              <p:nvPr/>
            </p:nvSpPr>
            <p:spPr bwMode="auto">
              <a:xfrm>
                <a:off x="700058" y="4740910"/>
                <a:ext cx="8248650" cy="15390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defRPr sz="2400">
                    <a:solidFill>
                      <a:srgbClr val="0033CC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IN" altLang="en-US" sz="2000" dirty="0" smtClean="0"/>
                  <a:t>Suppose job j arriving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sz="20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altLang="en-US" sz="2000" dirty="0" smtClean="0"/>
                  <a:t> is dispatched to machine </a:t>
                </a:r>
                <a:r>
                  <a:rPr lang="en-IN" altLang="en-US" sz="2000" dirty="0" err="1"/>
                  <a:t>i</a:t>
                </a:r>
                <a:r>
                  <a:rPr lang="en-IN" altLang="en-US" sz="2000" dirty="0"/>
                  <a:t> having queue size at least </a:t>
                </a:r>
                <a14:m>
                  <m:oMath xmlns:m="http://schemas.openxmlformats.org/officeDocument/2006/math">
                    <m:r>
                      <a:rPr lang="en-IN" alt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IN" altLang="en-US" sz="20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altLang="en-US" sz="2000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altLang="en-US" sz="2000" dirty="0" smtClean="0"/>
                  <a:t>. </a:t>
                </a:r>
                <a:endParaRPr lang="en-IN" altLang="en-US" sz="2000" dirty="0"/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IN" altLang="en-US" sz="20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sz="20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altLang="en-US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altLang="en-US" sz="2000" dirty="0"/>
                  <a:t>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sz="20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altLang="en-US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altLang="en-US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altLang="en-US" sz="2000" i="1" dirty="0"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IN" altLang="en-US" sz="2000" dirty="0"/>
                  <a:t>for all machines </a:t>
                </a:r>
                <a:r>
                  <a:rPr lang="en-IN" altLang="en-US" sz="2000" dirty="0" err="1"/>
                  <a:t>i</a:t>
                </a:r>
                <a:r>
                  <a:rPr lang="en-IN" altLang="en-US" sz="2000" dirty="0"/>
                  <a:t>’ where j can be </a:t>
                </a:r>
                <a:r>
                  <a:rPr lang="en-IN" altLang="en-US" sz="2000" dirty="0" smtClean="0"/>
                  <a:t>dispatched.</a:t>
                </a:r>
                <a:endParaRPr lang="en-IN" altLang="en-US" sz="2000" dirty="0"/>
              </a:p>
            </p:txBody>
          </p:sp>
        </mc:Choice>
        <mc:Fallback xmlns="">
          <p:sp>
            <p:nvSpPr>
              <p:cNvPr id="54" name="Text 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0058" y="4740910"/>
                <a:ext cx="8248650" cy="1539076"/>
              </a:xfrm>
              <a:prstGeom prst="rect">
                <a:avLst/>
              </a:prstGeom>
              <a:blipFill rotWithShape="0">
                <a:blip r:embed="rId12"/>
                <a:stretch>
                  <a:fillRect l="-813" t="-2381" b="-63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38927" idx="0"/>
          </p:cNvCxnSpPr>
          <p:nvPr/>
        </p:nvCxnSpPr>
        <p:spPr>
          <a:xfrm flipV="1">
            <a:off x="1186656" y="4148138"/>
            <a:ext cx="6323807" cy="254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8927" idx="76"/>
          </p:cNvCxnSpPr>
          <p:nvPr/>
        </p:nvCxnSpPr>
        <p:spPr>
          <a:xfrm>
            <a:off x="5397064" y="3763802"/>
            <a:ext cx="2122131" cy="809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8922" idx="3"/>
          </p:cNvCxnSpPr>
          <p:nvPr/>
        </p:nvCxnSpPr>
        <p:spPr>
          <a:xfrm flipV="1">
            <a:off x="1230313" y="3723280"/>
            <a:ext cx="3782929" cy="178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483282" y="3284538"/>
            <a:ext cx="159219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8927" idx="35"/>
          </p:cNvCxnSpPr>
          <p:nvPr/>
        </p:nvCxnSpPr>
        <p:spPr>
          <a:xfrm>
            <a:off x="3133663" y="3292819"/>
            <a:ext cx="1690720" cy="1028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8927" idx="8"/>
          </p:cNvCxnSpPr>
          <p:nvPr/>
        </p:nvCxnSpPr>
        <p:spPr>
          <a:xfrm flipV="1">
            <a:off x="1440613" y="3267869"/>
            <a:ext cx="914025" cy="801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8927" idx="39"/>
          </p:cNvCxnSpPr>
          <p:nvPr/>
        </p:nvCxnSpPr>
        <p:spPr>
          <a:xfrm flipV="1">
            <a:off x="3252176" y="2846388"/>
            <a:ext cx="1461600" cy="607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8927" idx="42"/>
          </p:cNvCxnSpPr>
          <p:nvPr/>
        </p:nvCxnSpPr>
        <p:spPr>
          <a:xfrm>
            <a:off x="3421482" y="2378226"/>
            <a:ext cx="1023518" cy="143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14035" y="3149723"/>
            <a:ext cx="14601" cy="634683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8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Choosing feasible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5355" y="1166018"/>
                <a:ext cx="8229600" cy="5234782"/>
              </a:xfrm>
            </p:spPr>
            <p:txBody>
              <a:bodyPr/>
              <a:lstStyle/>
              <a:p>
                <a:r>
                  <a:rPr lang="en-IN" b="0" dirty="0" smtClean="0"/>
                  <a:t>For a job j,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 smtClean="0"/>
                  <a:t> if j is rejected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if </a:t>
                </a:r>
                <a:r>
                  <a:rPr lang="en-IN" dirty="0" smtClean="0"/>
                  <a:t>queue size on which j is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 smtClean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 smtClean="0"/>
                  <a:t>belongs </a:t>
                </a:r>
                <a:r>
                  <a:rPr lang="en-IN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IN" dirty="0"/>
                  <a:t>for all machines </a:t>
                </a:r>
                <a:r>
                  <a:rPr lang="en-IN" dirty="0" err="1"/>
                  <a:t>i</a:t>
                </a:r>
                <a:r>
                  <a:rPr lang="en-IN" dirty="0"/>
                  <a:t>’ where j can be dispatched</a:t>
                </a:r>
                <a:r>
                  <a:rPr lang="en-IN" dirty="0" smtClean="0"/>
                  <a:t>.</a:t>
                </a:r>
              </a:p>
              <a:p>
                <a:r>
                  <a:rPr lang="en-IN" dirty="0" smtClean="0"/>
                  <a:t>Hence on each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 smtClean="0"/>
                  <a:t> belongs to k intervals from our collection and so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355" y="1166018"/>
                <a:ext cx="8229600" cy="5234782"/>
              </a:xfrm>
              <a:blipFill rotWithShape="0">
                <a:blip r:embed="rId3"/>
                <a:stretch>
                  <a:fillRect l="-2444" t="-3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0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By Weak duality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763000" cy="4525963"/>
              </a:xfrm>
            </p:spPr>
            <p:txBody>
              <a:bodyPr/>
              <a:lstStyle/>
              <a:p>
                <a:r>
                  <a:rPr lang="en-IN" dirty="0" smtClean="0"/>
                  <a:t>Feasible solution to dual has value less than the primal optimum.</a:t>
                </a:r>
              </a:p>
              <a:p>
                <a:r>
                  <a:rPr lang="en-IN" b="0" dirty="0" smtClean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)|.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Consider all intervals of class k. Let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 smtClean="0"/>
                  <a:t> be their number and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 smtClean="0"/>
                  <a:t> their total length</a:t>
                </a:r>
              </a:p>
              <a:p>
                <a:r>
                  <a:rPr lang="en-IN" dirty="0" smtClean="0"/>
                  <a:t>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I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I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763000" cy="4525963"/>
              </a:xfrm>
              <a:blipFill rotWithShape="0">
                <a:blip r:embed="rId2"/>
                <a:stretch>
                  <a:fillRect l="-2296" t="-3774" r="-31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3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69949"/>
          </a:xfrm>
        </p:spPr>
        <p:txBody>
          <a:bodyPr/>
          <a:lstStyle/>
          <a:p>
            <a:r>
              <a:rPr lang="en-IN" dirty="0" smtClean="0"/>
              <a:t>A LP-relaxation for set cover</a:t>
            </a:r>
            <a:endParaRPr lang="en-IN" dirty="0"/>
          </a:p>
        </p:txBody>
      </p:sp>
      <p:graphicFrame>
        <p:nvGraphicFramePr>
          <p:cNvPr id="4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018975"/>
              </p:ext>
            </p:extLst>
          </p:nvPr>
        </p:nvGraphicFramePr>
        <p:xfrm>
          <a:off x="1143000" y="2819400"/>
          <a:ext cx="2551112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7" name="Equation" r:id="rId3" imgW="876240" imgH="927000" progId="Equation.3">
                  <p:embed/>
                </p:oleObj>
              </mc:Choice>
              <mc:Fallback>
                <p:oleObj name="Equation" r:id="rId3" imgW="876240" imgH="9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819400"/>
                        <a:ext cx="2551112" cy="269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1050"/>
                <a:ext cx="8229600" cy="5208350"/>
              </a:xfrm>
            </p:spPr>
            <p:txBody>
              <a:bodyPr/>
              <a:lstStyle/>
              <a:p>
                <a:r>
                  <a:rPr lang="en-IN" dirty="0" smtClean="0"/>
                  <a:t>Replace the </a:t>
                </a:r>
                <a:r>
                  <a:rPr lang="en-IN" dirty="0" err="1" smtClean="0"/>
                  <a:t>integrality</a:t>
                </a:r>
                <a:r>
                  <a:rPr lang="en-IN" dirty="0" smtClean="0"/>
                  <a:t> constraint,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IN" dirty="0" smtClean="0"/>
                  <a:t> by a linear constraint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dirty="0" smtClean="0"/>
                  <a:t> is superfluous and so we drop it.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1050"/>
                <a:ext cx="8229600" cy="5208350"/>
              </a:xfrm>
              <a:blipFill rotWithShape="0">
                <a:blip r:embed="rId5"/>
                <a:stretch>
                  <a:fillRect l="-2370" t="-3158" b="-29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101804"/>
              </p:ext>
            </p:extLst>
          </p:nvPr>
        </p:nvGraphicFramePr>
        <p:xfrm>
          <a:off x="5105400" y="2819400"/>
          <a:ext cx="2514600" cy="2699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8" name="Equation" r:id="rId6" imgW="863280" imgH="927000" progId="Equation.3">
                  <p:embed/>
                </p:oleObj>
              </mc:Choice>
              <mc:Fallback>
                <p:oleObj name="Equation" r:id="rId6" imgW="863280" imgH="9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05400" y="2819400"/>
                        <a:ext cx="2514600" cy="2699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570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Analysis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Consider a job j which is not rejected and assigned to machine </a:t>
                </a:r>
                <a:r>
                  <a:rPr lang="en-IN" dirty="0" err="1" smtClean="0"/>
                  <a:t>i</a:t>
                </a:r>
                <a:r>
                  <a:rPr lang="en-IN" dirty="0" smtClean="0"/>
                  <a:t>.</a:t>
                </a:r>
              </a:p>
              <a:p>
                <a:r>
                  <a:rPr lang="en-IN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 smtClean="0"/>
                  <a:t> is in some interval of class k, k-1, k-2,… 2,1.</a:t>
                </a:r>
              </a:p>
              <a:p>
                <a:r>
                  <a:rPr lang="en-IN" dirty="0" smtClean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dirty="0" smtClean="0"/>
                  <a:t> is at least the total number of jobs assigned to intervals in classes 2,3,..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370" t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3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analysis (</a:t>
            </a:r>
            <a:r>
              <a:rPr lang="en-IN" dirty="0" err="1" smtClean="0"/>
              <a:t>contd</a:t>
            </a:r>
            <a:r>
              <a:rPr lang="en-IN" dirty="0" smtClean="0"/>
              <a:t>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Number of jobs assigned to an interval is at least its length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Hence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nary>
                          <m:naryPr>
                            <m:chr m:val="∑"/>
                            <m:supHide m:val="on"/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IN" dirty="0" smtClean="0"/>
                  <a:t>.</a:t>
                </a:r>
              </a:p>
              <a:p>
                <a:r>
                  <a:rPr lang="en-IN" dirty="0" smtClean="0"/>
                  <a:t>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I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dirty="0" smtClean="0"/>
                  <a:t> we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 dirty="0" smtClean="0"/>
              </a:p>
              <a:p>
                <a:r>
                  <a:rPr lang="en-IN" dirty="0" smtClean="0"/>
                  <a:t>Total number of jobs is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 and so number of rejected jobs is at most an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 smtClean="0"/>
                  <a:t>-fraction..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370" t="-3774" r="-667" b="-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29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Dual fitting is a powerful technique for analysing, both offline and online, </a:t>
            </a:r>
            <a:r>
              <a:rPr lang="en-IN" dirty="0"/>
              <a:t>algorithms</a:t>
            </a:r>
            <a:r>
              <a:rPr lang="en-IN" dirty="0" smtClean="0"/>
              <a:t>.</a:t>
            </a:r>
          </a:p>
          <a:p>
            <a:r>
              <a:rPr lang="en-IN" dirty="0" smtClean="0"/>
              <a:t>In this talk I showed how dual fitting can work with faster machines and job rejection.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3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 for your attention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5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Primal and Dual LPs 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36983174"/>
              </p:ext>
            </p:extLst>
          </p:nvPr>
        </p:nvGraphicFramePr>
        <p:xfrm>
          <a:off x="5503819" y="1727200"/>
          <a:ext cx="2447969" cy="2667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9" name="Equation" r:id="rId3" imgW="850680" imgH="927000" progId="Equation.3">
                  <p:embed/>
                </p:oleObj>
              </mc:Choice>
              <mc:Fallback>
                <p:oleObj name="Equation" r:id="rId3" imgW="850680" imgH="9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3819" y="1727200"/>
                        <a:ext cx="2447969" cy="2667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7544102"/>
              </p:ext>
            </p:extLst>
          </p:nvPr>
        </p:nvGraphicFramePr>
        <p:xfrm>
          <a:off x="457200" y="1695450"/>
          <a:ext cx="2514600" cy="2699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40" name="Equation" r:id="rId5" imgW="863280" imgH="927000" progId="Equation.3">
                  <p:embed/>
                </p:oleObj>
              </mc:Choice>
              <mc:Fallback>
                <p:oleObj name="Equation" r:id="rId5" imgW="863280" imgH="9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1695450"/>
                        <a:ext cx="2514600" cy="2699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08194" y="2691226"/>
                <a:ext cx="8054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IN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194" y="2691226"/>
                <a:ext cx="805413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81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32507" y="194485"/>
            <a:ext cx="8229600" cy="1143000"/>
          </a:xfrm>
        </p:spPr>
        <p:txBody>
          <a:bodyPr/>
          <a:lstStyle/>
          <a:p>
            <a:pPr eaLnBrk="1">
              <a:defRPr/>
            </a:pPr>
            <a:r>
              <a:rPr lang="en-US" sz="3600" dirty="0" smtClean="0">
                <a:solidFill>
                  <a:schemeClr val="accent6"/>
                </a:solidFill>
              </a:rPr>
              <a:t>Analyzing GREEDY</a:t>
            </a:r>
            <a:endParaRPr lang="en-IN" sz="3600" dirty="0" smtClean="0">
              <a:solidFill>
                <a:schemeClr val="accent6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2743200"/>
            <a:ext cx="7162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191000" y="2667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67200" y="2362200"/>
            <a:ext cx="3657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0" y="1905000"/>
            <a:ext cx="1588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Primal LP</a:t>
            </a:r>
            <a:endParaRPr lang="en-US" sz="2600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9600" y="2362200"/>
            <a:ext cx="3657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905000"/>
            <a:ext cx="13163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Dual LP</a:t>
            </a:r>
            <a:endParaRPr lang="en-US" sz="26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3924300" y="32385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57600" y="3581400"/>
            <a:ext cx="21130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LP opt. value</a:t>
            </a:r>
            <a:endParaRPr lang="en-US" sz="2600" dirty="0"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562600" y="2667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rot="10800000">
            <a:off x="5715000" y="28956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0" y="3276600"/>
            <a:ext cx="27895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GREEDY solution</a:t>
            </a:r>
            <a:endParaRPr lang="en-US" sz="2600" dirty="0">
              <a:latin typeface="+mj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2438400" y="2667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57200" y="3581400"/>
            <a:ext cx="27142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+mj-lt"/>
              </a:rPr>
              <a:t>Construct a dual</a:t>
            </a:r>
          </a:p>
          <a:p>
            <a:r>
              <a:rPr lang="en-US" sz="2600" dirty="0" smtClean="0">
                <a:latin typeface="+mj-lt"/>
              </a:rPr>
              <a:t>solution </a:t>
            </a:r>
            <a:endParaRPr lang="en-US" sz="2600" dirty="0">
              <a:latin typeface="+mj-lt"/>
            </a:endParaRPr>
          </a:p>
        </p:txBody>
      </p:sp>
      <p:cxnSp>
        <p:nvCxnSpPr>
          <p:cNvPr id="34" name="Straight Arrow Connector 33"/>
          <p:cNvCxnSpPr>
            <a:stCxn id="32" idx="0"/>
            <a:endCxn id="30" idx="3"/>
          </p:cNvCxnSpPr>
          <p:nvPr/>
        </p:nvCxnSpPr>
        <p:spPr>
          <a:xfrm rot="5400000" flipH="1" flipV="1">
            <a:off x="1745351" y="2866034"/>
            <a:ext cx="784318" cy="646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4800" y="48006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Show that the dual solution value and the no of sets picked by GREEDY are close to each other. </a:t>
            </a:r>
            <a:endParaRPr lang="en-US" sz="2800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14600" y="1595212"/>
            <a:ext cx="3124200" cy="1591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98447" y="1182470"/>
            <a:ext cx="2107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  <a:latin typeface="+mn-lt"/>
              </a:rPr>
              <a:t>Approximation/</a:t>
            </a:r>
            <a:r>
              <a:rPr lang="en-IN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IN" dirty="0" smtClean="0">
                <a:solidFill>
                  <a:srgbClr val="FF0000"/>
                </a:solidFill>
                <a:latin typeface="+mn-lt"/>
              </a:rPr>
              <a:t>competitive ratio</a:t>
            </a:r>
            <a:endParaRPr lang="en-IN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59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AMIT20KUMAR@8KFGRKTW1D8ACSLQ" val="3879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O(1/\epsilon^{O(1)})  template TPT1  env TPENV1  fore 0  back 16777215  eqnno 1"/>
  <p:tag name="FILENAME" val="TP_tmp"/>
  <p:tag name="ORIGWIDTH" val="2"/>
  <p:tag name="PICTUREFILESIZE" val="38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O(1/\epsilon^{O(1)})  template TPT1  env TPENV1  fore 0  back 16777215  eqnno 1"/>
  <p:tag name="FILENAME" val="TP_tmp"/>
  <p:tag name="ORIGWIDTH" val="2"/>
  <p:tag name="PICTUREFILESIZE" val="38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O(1/\epsilon^{O(1)})  template TPT1  env TPENV1  fore 0  back 16777215  eqnno 1"/>
  <p:tag name="FILENAME" val="TP_tmp"/>
  <p:tag name="ORIGWIDTH" val="2"/>
  <p:tag name="PICTUREFILESIZE" val="38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frac{a}{b}  template TPT1  env TPENV1  fore 0  back 16777215  eqnno 2"/>
  <p:tag name="FILENAME" val="TP_tmp"/>
  <p:tag name="ORIGWIDTH" val="2"/>
  <p:tag name="PICTUREFILESIZE" val="1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O(1/\epsilon^{O(1)})  template TPT1  env TPENV1  fore 0  back 16777215  eqnno 1"/>
  <p:tag name="FILENAME" val="TP_tmp"/>
  <p:tag name="ORIGWIDTH" val="2"/>
  <p:tag name="PICTUREFILESIZE" val="38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O(1/\epsilon^{O(1)})  template TPT1  env TPENV1  fore 0  back 16777215  eqnno 1"/>
  <p:tag name="FILENAME" val="TP_tmp"/>
  <p:tag name="ORIGWIDTH" val="2"/>
  <p:tag name="PICTUREFILESIZE" val="385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1">
      <a:majorFont>
        <a:latin typeface="Comic Sans MS"/>
        <a:ea typeface=""/>
        <a:cs typeface="Arial"/>
      </a:majorFont>
      <a:minorFont>
        <a:latin typeface="Comic Sans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4656</TotalTime>
  <Words>4328</Words>
  <Application>Microsoft Office PowerPoint</Application>
  <PresentationFormat>On-screen Show (4:3)</PresentationFormat>
  <Paragraphs>567</Paragraphs>
  <Slides>73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Arial</vt:lpstr>
      <vt:lpstr>ＭＳ Ｐゴシック</vt:lpstr>
      <vt:lpstr>Calibri</vt:lpstr>
      <vt:lpstr>Symbol</vt:lpstr>
      <vt:lpstr>Wingdings</vt:lpstr>
      <vt:lpstr>Comic Sans MS</vt:lpstr>
      <vt:lpstr>cmsy10</vt:lpstr>
      <vt:lpstr>cmmi10</vt:lpstr>
      <vt:lpstr>Bitstream Vera Sans</vt:lpstr>
      <vt:lpstr>Cambria Math</vt:lpstr>
      <vt:lpstr>Times New Roman</vt:lpstr>
      <vt:lpstr>Default Design</vt:lpstr>
      <vt:lpstr>Equation</vt:lpstr>
      <vt:lpstr>OpenOffice.org</vt:lpstr>
      <vt:lpstr>Dual fitting in online algorithms</vt:lpstr>
      <vt:lpstr>What is dual fitting?</vt:lpstr>
      <vt:lpstr>Plan of the tutorial</vt:lpstr>
      <vt:lpstr>Set Cover </vt:lpstr>
      <vt:lpstr>Greedy Algorithm</vt:lpstr>
      <vt:lpstr>An Integer program for set cover</vt:lpstr>
      <vt:lpstr>A LP-relaxation for set cover</vt:lpstr>
      <vt:lpstr>Primal and Dual LPs </vt:lpstr>
      <vt:lpstr>Analyzing GREEDY</vt:lpstr>
      <vt:lpstr>Building the dual solution</vt:lpstr>
      <vt:lpstr>Making the dual feasible</vt:lpstr>
      <vt:lpstr>Analysis of Greedy</vt:lpstr>
      <vt:lpstr>Plan of the tutorial</vt:lpstr>
      <vt:lpstr>Analysing online algorithms using Dual fitting</vt:lpstr>
      <vt:lpstr>Problem Definition</vt:lpstr>
      <vt:lpstr>Problem Definition </vt:lpstr>
      <vt:lpstr>Problem Definition </vt:lpstr>
      <vt:lpstr>Problem Definition </vt:lpstr>
      <vt:lpstr>Special Cases</vt:lpstr>
      <vt:lpstr>Off-line versus On-line</vt:lpstr>
      <vt:lpstr>Single Machine</vt:lpstr>
      <vt:lpstr>Parallel Machines</vt:lpstr>
      <vt:lpstr>unweighted Flow time</vt:lpstr>
      <vt:lpstr>A bad example</vt:lpstr>
      <vt:lpstr>Other Models</vt:lpstr>
      <vt:lpstr>Resource  Augmentation</vt:lpstr>
      <vt:lpstr>The plan for the next 30mins</vt:lpstr>
      <vt:lpstr>Fractional flow-time</vt:lpstr>
      <vt:lpstr>Fractional flow-time</vt:lpstr>
      <vt:lpstr>Integer Program</vt:lpstr>
      <vt:lpstr>LP Relaxation</vt:lpstr>
      <vt:lpstr>Fractional flow-time</vt:lpstr>
      <vt:lpstr>LP Relaxation</vt:lpstr>
      <vt:lpstr>Our Algorithm</vt:lpstr>
      <vt:lpstr>Our Algorithm</vt:lpstr>
      <vt:lpstr>Our Algorithm</vt:lpstr>
      <vt:lpstr>Analyzing our algorithm</vt:lpstr>
      <vt:lpstr>Dual LP</vt:lpstr>
      <vt:lpstr>Dual LP</vt:lpstr>
      <vt:lpstr>Setting the Dual Values</vt:lpstr>
      <vt:lpstr>Setting the Dual Values</vt:lpstr>
      <vt:lpstr>Dual Feasibility</vt:lpstr>
      <vt:lpstr>Dual Feasibility</vt:lpstr>
      <vt:lpstr>Dual Feasibility </vt:lpstr>
      <vt:lpstr>Dual Feasibility</vt:lpstr>
      <vt:lpstr>Dual Feasibility</vt:lpstr>
      <vt:lpstr>Incorporating machine speed-up</vt:lpstr>
      <vt:lpstr>Dual Objective Value</vt:lpstr>
      <vt:lpstr>Extensions</vt:lpstr>
      <vt:lpstr>Plan of the tutorial</vt:lpstr>
      <vt:lpstr>What when p=∞?</vt:lpstr>
      <vt:lpstr>The current status</vt:lpstr>
      <vt:lpstr>Immediate vs. non-immediate</vt:lpstr>
      <vt:lpstr>Bad example for imm. dispatch</vt:lpstr>
      <vt:lpstr>Bad example (contd.)</vt:lpstr>
      <vt:lpstr>The rejection model</vt:lpstr>
      <vt:lpstr>Rejection model (contd.)</vt:lpstr>
      <vt:lpstr>Our results (CDGK ‘15)</vt:lpstr>
      <vt:lpstr>This talk: max flow time </vt:lpstr>
      <vt:lpstr>The algorithm: GREEDY</vt:lpstr>
      <vt:lpstr>Why is flow time at most T^∗/ϵ?</vt:lpstr>
      <vt:lpstr>PowerPoint Presentation</vt:lpstr>
      <vt:lpstr>Primal and Dual LPs</vt:lpstr>
      <vt:lpstr>How to set β_(I,i)</vt:lpstr>
      <vt:lpstr>PowerPoint Presentation</vt:lpstr>
      <vt:lpstr>PowerPoint Presentation</vt:lpstr>
      <vt:lpstr>PowerPoint Presentation</vt:lpstr>
      <vt:lpstr>Choosing feasible α_j</vt:lpstr>
      <vt:lpstr>By Weak duality</vt:lpstr>
      <vt:lpstr>The Analysis</vt:lpstr>
      <vt:lpstr>The analysis (contd)</vt:lpstr>
      <vt:lpstr>Summary</vt:lpstr>
      <vt:lpstr>Thank you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</dc:creator>
  <cp:lastModifiedBy>Kroon, S.D.M.</cp:lastModifiedBy>
  <cp:revision>201</cp:revision>
  <cp:lastPrinted>1601-01-01T00:00:00Z</cp:lastPrinted>
  <dcterms:created xsi:type="dcterms:W3CDTF">2009-08-26T07:36:23Z</dcterms:created>
  <dcterms:modified xsi:type="dcterms:W3CDTF">2014-12-08T14:44:07Z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